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</p:sldMasterIdLst>
  <p:notesMasterIdLst>
    <p:notesMasterId r:id="rId8"/>
  </p:notesMasterIdLst>
  <p:sldIdLst>
    <p:sldId id="261" r:id="rId2"/>
    <p:sldId id="256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853E"/>
    <a:srgbClr val="FEF8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76" autoAdjust="0"/>
    <p:restoredTop sz="85021" autoAdjust="0"/>
  </p:normalViewPr>
  <p:slideViewPr>
    <p:cSldViewPr snapToGrid="0">
      <p:cViewPr varScale="1">
        <p:scale>
          <a:sx n="53" d="100"/>
          <a:sy n="53" d="100"/>
        </p:scale>
        <p:origin x="9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67B64A-2E2E-4FB3-A325-E4B252889D5B}" type="datetimeFigureOut">
              <a:rPr lang="it-IT" smtClean="0"/>
              <a:t>29/04/2020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771FCB-18AF-412D-90BE-19381CB48573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977252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771FCB-18AF-412D-90BE-19381CB48573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670402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DA381740-063A-41A4-836D-85D14980EEF0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EF9DF8-704A-44AE-8850-307DDACC9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Autofit/>
          </a:bodyPr>
          <a:lstStyle>
            <a:lvl1pPr algn="l">
              <a:defRPr sz="9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C72E09-06F3-48B9-9B95-DE15EC980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1CD474-E5E1-4D01-97F6-0C9FC09332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6BBC7-EB9B-4B36-88E9-DBF65D270E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8786C7-DD8D-492F-9A9A-A7B3EBE27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5605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5D02BC-5A24-47F7-A4DF-B93FBC0C5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9219E-EE74-4093-94D6-F663E059C5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61642-BFBA-48AE-A29C-C2AA7386A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D2029B-6646-4DBF-A302-76A513FC6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6D4DFD-766F-4E45-A00C-2B5E8CE9A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8" name="Rectangle 7" descr="Tag=AccentColor&#10;Flavor=Light&#10;Target=FillAndLine">
            <a:extLst>
              <a:ext uri="{FF2B5EF4-FFF2-40B4-BE49-F238E27FC236}">
                <a16:creationId xmlns:a16="http://schemas.microsoft.com/office/drawing/2014/main" id="{EBDD1931-9E86-4402-9A68-33A2D9EFB198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7484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18C0-6540-400C-BB51-353D5FD5CB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448056"/>
            <a:ext cx="10515600" cy="4069080"/>
          </a:xfrm>
        </p:spPr>
        <p:txBody>
          <a:bodyPr anchor="b">
            <a:normAutofit/>
          </a:bodyPr>
          <a:lstStyle>
            <a:lvl1pPr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1CD69-43B3-4FF7-AA41-30C36C957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4983480"/>
            <a:ext cx="10515600" cy="1124712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BF300D-5CBE-47E9-A193-E23C8314D0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7DF3F-C51A-4DB1-9FCE-E3E0D8E925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269CF4-FAAB-44EF-A2A5-8352B4AA3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7" name="Rectangle 6" descr="Tag=AccentColor&#10;Flavor=Light&#10;Target=FillAndLine">
            <a:extLst>
              <a:ext uri="{FF2B5EF4-FFF2-40B4-BE49-F238E27FC236}">
                <a16:creationId xmlns:a16="http://schemas.microsoft.com/office/drawing/2014/main" id="{417A8947-4521-4FE1-8E44-27363435CE1B}"/>
              </a:ext>
            </a:extLst>
          </p:cNvPr>
          <p:cNvSpPr/>
          <p:nvPr/>
        </p:nvSpPr>
        <p:spPr>
          <a:xfrm>
            <a:off x="838200" y="473688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6760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ADE264-531D-49C1-A8AF-2B4C1D218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B9A1B8-2F1B-46AA-858A-CFFF5AF7CE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B9631-18C0-43BD-8AF3-9137D6D4C2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29384"/>
            <a:ext cx="5181600" cy="42519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032FCA-14C6-4497-9C27-3F5806244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1E5057-693B-4E10-958E-0ABE79FEC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0CECB1-0A35-4C10-9D3D-FE4404283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9" name="Rectangle 8" descr="Tag=AccentColor&#10;Flavor=Light&#10;Target=FillAndLine">
            <a:extLst>
              <a:ext uri="{FF2B5EF4-FFF2-40B4-BE49-F238E27FC236}">
                <a16:creationId xmlns:a16="http://schemas.microsoft.com/office/drawing/2014/main" id="{2FAAC677-2D37-4F63-9C4B-711A2988EE0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74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AE282-8875-4F49-AB21-E1C2BCAEA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12EA2-EF8C-4F18-BECF-AD121F7281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38528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7B59D4-E93F-40C1-A1A2-F1867830C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926080"/>
            <a:ext cx="5157787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E810616-1C77-42AE-8449-D0B64E2B84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38528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36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A74E172-AFE8-48E4-BBB0-CA6D4EC112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926080"/>
            <a:ext cx="5183188" cy="32644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9407CC-270D-4C98-B95C-7AE67D2E19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4070D5-9B7B-47FC-9F75-F6AD96074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8EAC17-33BE-4265-8C06-644C2D34FD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11" name="Rectangle 10" descr="Tag=AccentColor&#10;Flavor=Light&#10;Target=FillAndLine">
            <a:extLst>
              <a:ext uri="{FF2B5EF4-FFF2-40B4-BE49-F238E27FC236}">
                <a16:creationId xmlns:a16="http://schemas.microsoft.com/office/drawing/2014/main" id="{F634C457-AEBF-47D7-9200-BAD05D138B12}"/>
              </a:ext>
            </a:extLst>
          </p:cNvPr>
          <p:cNvSpPr/>
          <p:nvPr/>
        </p:nvSpPr>
        <p:spPr>
          <a:xfrm>
            <a:off x="838199" y="1709928"/>
            <a:ext cx="10515600" cy="27432"/>
          </a:xfrm>
          <a:custGeom>
            <a:avLst/>
            <a:gdLst>
              <a:gd name="connsiteX0" fmla="*/ 0 w 10515600"/>
              <a:gd name="connsiteY0" fmla="*/ 0 h 27432"/>
              <a:gd name="connsiteX1" fmla="*/ 446913 w 10515600"/>
              <a:gd name="connsiteY1" fmla="*/ 0 h 27432"/>
              <a:gd name="connsiteX2" fmla="*/ 1104138 w 10515600"/>
              <a:gd name="connsiteY2" fmla="*/ 0 h 27432"/>
              <a:gd name="connsiteX3" fmla="*/ 1866519 w 10515600"/>
              <a:gd name="connsiteY3" fmla="*/ 0 h 27432"/>
              <a:gd name="connsiteX4" fmla="*/ 2208276 w 10515600"/>
              <a:gd name="connsiteY4" fmla="*/ 0 h 27432"/>
              <a:gd name="connsiteX5" fmla="*/ 2550033 w 10515600"/>
              <a:gd name="connsiteY5" fmla="*/ 0 h 27432"/>
              <a:gd name="connsiteX6" fmla="*/ 3417570 w 10515600"/>
              <a:gd name="connsiteY6" fmla="*/ 0 h 27432"/>
              <a:gd name="connsiteX7" fmla="*/ 4074795 w 10515600"/>
              <a:gd name="connsiteY7" fmla="*/ 0 h 27432"/>
              <a:gd name="connsiteX8" fmla="*/ 4416552 w 10515600"/>
              <a:gd name="connsiteY8" fmla="*/ 0 h 27432"/>
              <a:gd name="connsiteX9" fmla="*/ 5073777 w 10515600"/>
              <a:gd name="connsiteY9" fmla="*/ 0 h 27432"/>
              <a:gd name="connsiteX10" fmla="*/ 5941314 w 10515600"/>
              <a:gd name="connsiteY10" fmla="*/ 0 h 27432"/>
              <a:gd name="connsiteX11" fmla="*/ 6493383 w 10515600"/>
              <a:gd name="connsiteY11" fmla="*/ 0 h 27432"/>
              <a:gd name="connsiteX12" fmla="*/ 7045452 w 10515600"/>
              <a:gd name="connsiteY12" fmla="*/ 0 h 27432"/>
              <a:gd name="connsiteX13" fmla="*/ 7702677 w 10515600"/>
              <a:gd name="connsiteY13" fmla="*/ 0 h 27432"/>
              <a:gd name="connsiteX14" fmla="*/ 8465058 w 10515600"/>
              <a:gd name="connsiteY14" fmla="*/ 0 h 27432"/>
              <a:gd name="connsiteX15" fmla="*/ 9227439 w 10515600"/>
              <a:gd name="connsiteY15" fmla="*/ 0 h 27432"/>
              <a:gd name="connsiteX16" fmla="*/ 10515600 w 10515600"/>
              <a:gd name="connsiteY16" fmla="*/ 0 h 27432"/>
              <a:gd name="connsiteX17" fmla="*/ 10515600 w 10515600"/>
              <a:gd name="connsiteY17" fmla="*/ 27432 h 27432"/>
              <a:gd name="connsiteX18" fmla="*/ 10068687 w 10515600"/>
              <a:gd name="connsiteY18" fmla="*/ 27432 h 27432"/>
              <a:gd name="connsiteX19" fmla="*/ 9201150 w 10515600"/>
              <a:gd name="connsiteY19" fmla="*/ 27432 h 27432"/>
              <a:gd name="connsiteX20" fmla="*/ 8543925 w 10515600"/>
              <a:gd name="connsiteY20" fmla="*/ 27432 h 27432"/>
              <a:gd name="connsiteX21" fmla="*/ 8202168 w 10515600"/>
              <a:gd name="connsiteY21" fmla="*/ 27432 h 27432"/>
              <a:gd name="connsiteX22" fmla="*/ 7544943 w 10515600"/>
              <a:gd name="connsiteY22" fmla="*/ 27432 h 27432"/>
              <a:gd name="connsiteX23" fmla="*/ 6992874 w 10515600"/>
              <a:gd name="connsiteY23" fmla="*/ 27432 h 27432"/>
              <a:gd name="connsiteX24" fmla="*/ 6440805 w 10515600"/>
              <a:gd name="connsiteY24" fmla="*/ 27432 h 27432"/>
              <a:gd name="connsiteX25" fmla="*/ 5888736 w 10515600"/>
              <a:gd name="connsiteY25" fmla="*/ 27432 h 27432"/>
              <a:gd name="connsiteX26" fmla="*/ 5336667 w 10515600"/>
              <a:gd name="connsiteY26" fmla="*/ 27432 h 27432"/>
              <a:gd name="connsiteX27" fmla="*/ 4574286 w 10515600"/>
              <a:gd name="connsiteY27" fmla="*/ 27432 h 27432"/>
              <a:gd name="connsiteX28" fmla="*/ 3917061 w 10515600"/>
              <a:gd name="connsiteY28" fmla="*/ 27432 h 27432"/>
              <a:gd name="connsiteX29" fmla="*/ 3575304 w 10515600"/>
              <a:gd name="connsiteY29" fmla="*/ 27432 h 27432"/>
              <a:gd name="connsiteX30" fmla="*/ 3023235 w 10515600"/>
              <a:gd name="connsiteY30" fmla="*/ 27432 h 27432"/>
              <a:gd name="connsiteX31" fmla="*/ 2260854 w 10515600"/>
              <a:gd name="connsiteY31" fmla="*/ 27432 h 27432"/>
              <a:gd name="connsiteX32" fmla="*/ 1813941 w 10515600"/>
              <a:gd name="connsiteY32" fmla="*/ 27432 h 27432"/>
              <a:gd name="connsiteX33" fmla="*/ 946404 w 10515600"/>
              <a:gd name="connsiteY33" fmla="*/ 27432 h 27432"/>
              <a:gd name="connsiteX34" fmla="*/ 0 w 10515600"/>
              <a:gd name="connsiteY34" fmla="*/ 27432 h 27432"/>
              <a:gd name="connsiteX35" fmla="*/ 0 w 10515600"/>
              <a:gd name="connsiteY35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515600" h="27432" fill="none" extrusionOk="0">
                <a:moveTo>
                  <a:pt x="0" y="0"/>
                </a:moveTo>
                <a:cubicBezTo>
                  <a:pt x="119693" y="-14343"/>
                  <a:pt x="253007" y="-7583"/>
                  <a:pt x="446913" y="0"/>
                </a:cubicBezTo>
                <a:cubicBezTo>
                  <a:pt x="640819" y="7583"/>
                  <a:pt x="841419" y="-7067"/>
                  <a:pt x="1104138" y="0"/>
                </a:cubicBezTo>
                <a:cubicBezTo>
                  <a:pt x="1366858" y="7067"/>
                  <a:pt x="1495525" y="1255"/>
                  <a:pt x="1866519" y="0"/>
                </a:cubicBezTo>
                <a:cubicBezTo>
                  <a:pt x="2237513" y="-1255"/>
                  <a:pt x="2043820" y="12003"/>
                  <a:pt x="2208276" y="0"/>
                </a:cubicBezTo>
                <a:cubicBezTo>
                  <a:pt x="2372732" y="-12003"/>
                  <a:pt x="2419452" y="9887"/>
                  <a:pt x="2550033" y="0"/>
                </a:cubicBezTo>
                <a:cubicBezTo>
                  <a:pt x="2680614" y="-9887"/>
                  <a:pt x="3098156" y="3827"/>
                  <a:pt x="3417570" y="0"/>
                </a:cubicBezTo>
                <a:cubicBezTo>
                  <a:pt x="3736984" y="-3827"/>
                  <a:pt x="3916040" y="-6233"/>
                  <a:pt x="4074795" y="0"/>
                </a:cubicBezTo>
                <a:cubicBezTo>
                  <a:pt x="4233551" y="6233"/>
                  <a:pt x="4279253" y="5661"/>
                  <a:pt x="4416552" y="0"/>
                </a:cubicBezTo>
                <a:cubicBezTo>
                  <a:pt x="4553851" y="-5661"/>
                  <a:pt x="4915758" y="26022"/>
                  <a:pt x="5073777" y="0"/>
                </a:cubicBezTo>
                <a:cubicBezTo>
                  <a:pt x="5231797" y="-26022"/>
                  <a:pt x="5612089" y="32230"/>
                  <a:pt x="5941314" y="0"/>
                </a:cubicBezTo>
                <a:cubicBezTo>
                  <a:pt x="6270539" y="-32230"/>
                  <a:pt x="6313600" y="3064"/>
                  <a:pt x="6493383" y="0"/>
                </a:cubicBezTo>
                <a:cubicBezTo>
                  <a:pt x="6673166" y="-3064"/>
                  <a:pt x="6902474" y="-21096"/>
                  <a:pt x="7045452" y="0"/>
                </a:cubicBezTo>
                <a:cubicBezTo>
                  <a:pt x="7188430" y="21096"/>
                  <a:pt x="7478162" y="17386"/>
                  <a:pt x="7702677" y="0"/>
                </a:cubicBezTo>
                <a:cubicBezTo>
                  <a:pt x="7927192" y="-17386"/>
                  <a:pt x="8295683" y="-35143"/>
                  <a:pt x="8465058" y="0"/>
                </a:cubicBezTo>
                <a:cubicBezTo>
                  <a:pt x="8634433" y="35143"/>
                  <a:pt x="8927835" y="4103"/>
                  <a:pt x="9227439" y="0"/>
                </a:cubicBezTo>
                <a:cubicBezTo>
                  <a:pt x="9527043" y="-4103"/>
                  <a:pt x="10105355" y="-17535"/>
                  <a:pt x="10515600" y="0"/>
                </a:cubicBezTo>
                <a:cubicBezTo>
                  <a:pt x="10515789" y="12323"/>
                  <a:pt x="10515633" y="14639"/>
                  <a:pt x="10515600" y="27432"/>
                </a:cubicBezTo>
                <a:cubicBezTo>
                  <a:pt x="10343646" y="15282"/>
                  <a:pt x="10223667" y="31057"/>
                  <a:pt x="10068687" y="27432"/>
                </a:cubicBezTo>
                <a:cubicBezTo>
                  <a:pt x="9913707" y="23807"/>
                  <a:pt x="9512455" y="4101"/>
                  <a:pt x="9201150" y="27432"/>
                </a:cubicBezTo>
                <a:cubicBezTo>
                  <a:pt x="8889845" y="50763"/>
                  <a:pt x="8866277" y="3158"/>
                  <a:pt x="8543925" y="27432"/>
                </a:cubicBezTo>
                <a:cubicBezTo>
                  <a:pt x="8221573" y="51706"/>
                  <a:pt x="8288348" y="37286"/>
                  <a:pt x="8202168" y="27432"/>
                </a:cubicBezTo>
                <a:cubicBezTo>
                  <a:pt x="8115988" y="17578"/>
                  <a:pt x="7797033" y="6631"/>
                  <a:pt x="7544943" y="27432"/>
                </a:cubicBezTo>
                <a:cubicBezTo>
                  <a:pt x="7292854" y="48233"/>
                  <a:pt x="7108060" y="41767"/>
                  <a:pt x="6992874" y="27432"/>
                </a:cubicBezTo>
                <a:cubicBezTo>
                  <a:pt x="6877688" y="13097"/>
                  <a:pt x="6668930" y="7947"/>
                  <a:pt x="6440805" y="27432"/>
                </a:cubicBezTo>
                <a:cubicBezTo>
                  <a:pt x="6212680" y="46917"/>
                  <a:pt x="6027476" y="35225"/>
                  <a:pt x="5888736" y="27432"/>
                </a:cubicBezTo>
                <a:cubicBezTo>
                  <a:pt x="5749996" y="19639"/>
                  <a:pt x="5574559" y="43627"/>
                  <a:pt x="5336667" y="27432"/>
                </a:cubicBezTo>
                <a:cubicBezTo>
                  <a:pt x="5098775" y="11237"/>
                  <a:pt x="4837534" y="41882"/>
                  <a:pt x="4574286" y="27432"/>
                </a:cubicBezTo>
                <a:cubicBezTo>
                  <a:pt x="4311038" y="12982"/>
                  <a:pt x="4126419" y="26678"/>
                  <a:pt x="3917061" y="27432"/>
                </a:cubicBezTo>
                <a:cubicBezTo>
                  <a:pt x="3707704" y="28186"/>
                  <a:pt x="3657291" y="40087"/>
                  <a:pt x="3575304" y="27432"/>
                </a:cubicBezTo>
                <a:cubicBezTo>
                  <a:pt x="3493317" y="14777"/>
                  <a:pt x="3185226" y="45867"/>
                  <a:pt x="3023235" y="27432"/>
                </a:cubicBezTo>
                <a:cubicBezTo>
                  <a:pt x="2861244" y="8997"/>
                  <a:pt x="2597085" y="35801"/>
                  <a:pt x="2260854" y="27432"/>
                </a:cubicBezTo>
                <a:cubicBezTo>
                  <a:pt x="1924623" y="19063"/>
                  <a:pt x="1996678" y="15705"/>
                  <a:pt x="1813941" y="27432"/>
                </a:cubicBezTo>
                <a:cubicBezTo>
                  <a:pt x="1631204" y="39159"/>
                  <a:pt x="1187542" y="49167"/>
                  <a:pt x="946404" y="27432"/>
                </a:cubicBezTo>
                <a:cubicBezTo>
                  <a:pt x="705266" y="5697"/>
                  <a:pt x="404743" y="28229"/>
                  <a:pt x="0" y="27432"/>
                </a:cubicBezTo>
                <a:cubicBezTo>
                  <a:pt x="244" y="15297"/>
                  <a:pt x="645" y="7129"/>
                  <a:pt x="0" y="0"/>
                </a:cubicBezTo>
                <a:close/>
              </a:path>
              <a:path w="10515600" h="27432" stroke="0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15650" y="5798"/>
                  <a:pt x="10515903" y="19375"/>
                  <a:pt x="10515600" y="27432"/>
                </a:cubicBezTo>
                <a:cubicBezTo>
                  <a:pt x="10304538" y="42307"/>
                  <a:pt x="10069280" y="3335"/>
                  <a:pt x="9753219" y="27432"/>
                </a:cubicBezTo>
                <a:cubicBezTo>
                  <a:pt x="9437158" y="51529"/>
                  <a:pt x="9488415" y="23852"/>
                  <a:pt x="9411462" y="27432"/>
                </a:cubicBezTo>
                <a:cubicBezTo>
                  <a:pt x="9334509" y="31012"/>
                  <a:pt x="9183755" y="44107"/>
                  <a:pt x="8964549" y="27432"/>
                </a:cubicBezTo>
                <a:cubicBezTo>
                  <a:pt x="8745343" y="10757"/>
                  <a:pt x="8279150" y="61693"/>
                  <a:pt x="8097012" y="27432"/>
                </a:cubicBezTo>
                <a:cubicBezTo>
                  <a:pt x="7914874" y="-6829"/>
                  <a:pt x="7608717" y="59556"/>
                  <a:pt x="7439787" y="27432"/>
                </a:cubicBezTo>
                <a:cubicBezTo>
                  <a:pt x="7270858" y="-4692"/>
                  <a:pt x="7154492" y="27026"/>
                  <a:pt x="6992874" y="27432"/>
                </a:cubicBezTo>
                <a:cubicBezTo>
                  <a:pt x="6831256" y="27838"/>
                  <a:pt x="6536817" y="51174"/>
                  <a:pt x="6335649" y="27432"/>
                </a:cubicBezTo>
                <a:cubicBezTo>
                  <a:pt x="6134481" y="3690"/>
                  <a:pt x="6097824" y="11070"/>
                  <a:pt x="5993892" y="27432"/>
                </a:cubicBezTo>
                <a:cubicBezTo>
                  <a:pt x="5889960" y="43794"/>
                  <a:pt x="5793821" y="34098"/>
                  <a:pt x="5652135" y="27432"/>
                </a:cubicBezTo>
                <a:cubicBezTo>
                  <a:pt x="5510449" y="20766"/>
                  <a:pt x="5168382" y="-3650"/>
                  <a:pt x="4994910" y="27432"/>
                </a:cubicBezTo>
                <a:cubicBezTo>
                  <a:pt x="4821439" y="58514"/>
                  <a:pt x="4653937" y="21362"/>
                  <a:pt x="4547997" y="27432"/>
                </a:cubicBezTo>
                <a:cubicBezTo>
                  <a:pt x="4442057" y="33502"/>
                  <a:pt x="4153363" y="33024"/>
                  <a:pt x="3785616" y="27432"/>
                </a:cubicBezTo>
                <a:cubicBezTo>
                  <a:pt x="3417869" y="21840"/>
                  <a:pt x="3544908" y="29840"/>
                  <a:pt x="3338703" y="27432"/>
                </a:cubicBezTo>
                <a:cubicBezTo>
                  <a:pt x="3132498" y="25024"/>
                  <a:pt x="2782152" y="45947"/>
                  <a:pt x="2576322" y="27432"/>
                </a:cubicBezTo>
                <a:cubicBezTo>
                  <a:pt x="2370492" y="8917"/>
                  <a:pt x="2347214" y="14129"/>
                  <a:pt x="2234565" y="27432"/>
                </a:cubicBezTo>
                <a:cubicBezTo>
                  <a:pt x="2121916" y="40735"/>
                  <a:pt x="1785921" y="49081"/>
                  <a:pt x="1472184" y="27432"/>
                </a:cubicBezTo>
                <a:cubicBezTo>
                  <a:pt x="1158447" y="5783"/>
                  <a:pt x="1203910" y="37937"/>
                  <a:pt x="1025271" y="27432"/>
                </a:cubicBezTo>
                <a:cubicBezTo>
                  <a:pt x="846632" y="16927"/>
                  <a:pt x="846577" y="17996"/>
                  <a:pt x="683514" y="27432"/>
                </a:cubicBezTo>
                <a:cubicBezTo>
                  <a:pt x="520451" y="36868"/>
                  <a:pt x="320799" y="46677"/>
                  <a:pt x="0" y="27432"/>
                </a:cubicBezTo>
                <a:cubicBezTo>
                  <a:pt x="-510" y="19859"/>
                  <a:pt x="-1106" y="11474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011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EE9AC0-40CD-4451-BF00-5E2FC7B745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03704" y="1728216"/>
            <a:ext cx="7781544" cy="3392424"/>
          </a:xfrm>
        </p:spPr>
        <p:txBody>
          <a:bodyPr>
            <a:normAutofit/>
          </a:bodyPr>
          <a:lstStyle>
            <a:lvl1pPr algn="ctr">
              <a:defRPr sz="7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FD9A32-9C83-452B-BC69-CC6E95D3C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87B83E-E23E-42DE-876D-F55908A97D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1C03A8-D428-4010-B413-13B1E992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6" name="Rectangle 6" descr="Tag=AccentColor&#10;Flavor=Light&#10;Target=FillAndLine">
            <a:extLst>
              <a:ext uri="{FF2B5EF4-FFF2-40B4-BE49-F238E27FC236}">
                <a16:creationId xmlns:a16="http://schemas.microsoft.com/office/drawing/2014/main" id="{17F03060-85EC-4182-8C18-C6EE0D373E4B}"/>
              </a:ext>
            </a:extLst>
          </p:cNvPr>
          <p:cNvSpPr/>
          <p:nvPr/>
        </p:nvSpPr>
        <p:spPr>
          <a:xfrm>
            <a:off x="3974206" y="5126892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138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2816A0-77C4-4A3F-87BD-A7321E3C8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5FC3464-F026-4C77-9441-55ECA5054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7D9257-BADE-4D0B-AF0B-D09FE95FA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8201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A1C48E-F751-45A2-9010-208B81E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501F6-8430-4758-8636-74D68E990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3520" y="548640"/>
            <a:ext cx="6053328" cy="5431536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79DC39-A29C-494C-98B6-999746C5F3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2237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84C988-A6DB-469A-B8AA-31866F36E8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BC39C3-81EB-4828-9AD3-2F1FAC521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59376C-9810-49A5-BC9A-4E6A0217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B9F96F3A-E64D-4401-B02C-BCD5CAA97CFF}"/>
              </a:ext>
            </a:extLst>
          </p:cNvPr>
          <p:cNvSpPr/>
          <p:nvPr/>
        </p:nvSpPr>
        <p:spPr>
          <a:xfrm rot="5400000">
            <a:off x="2797492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679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37704-80BD-41B0-8395-41618EC3AF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1920" cy="3429000"/>
          </a:xfrm>
        </p:spPr>
        <p:txBody>
          <a:bodyPr anchor="b"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DA4032-EC66-4974-BD30-898B60E4B5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03520" y="548640"/>
            <a:ext cx="6053328" cy="543153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1802D0-5574-4631-BA49-92362F8E40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977640"/>
            <a:ext cx="3931920" cy="2002536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2C2F5B-DDDD-4E64-94A9-99E46F4B0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A8D36-8865-48E7-8249-ED729A5F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0F98C3-0B62-4361-8408-A01F70807C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  <p:sp>
        <p:nvSpPr>
          <p:cNvPr id="8" name="Rectangle 6" descr="Tag=AccentColor&#10;Flavor=Light&#10;Target=FillAndLine">
            <a:extLst>
              <a:ext uri="{FF2B5EF4-FFF2-40B4-BE49-F238E27FC236}">
                <a16:creationId xmlns:a16="http://schemas.microsoft.com/office/drawing/2014/main" id="{FE511AB6-FEAF-4549-BA88-0764BD10B63D}"/>
              </a:ext>
            </a:extLst>
          </p:cNvPr>
          <p:cNvSpPr/>
          <p:nvPr/>
        </p:nvSpPr>
        <p:spPr>
          <a:xfrm rot="5400000">
            <a:off x="2798064" y="3254143"/>
            <a:ext cx="4480560" cy="27432"/>
          </a:xfrm>
          <a:custGeom>
            <a:avLst/>
            <a:gdLst>
              <a:gd name="connsiteX0" fmla="*/ 0 w 4480560"/>
              <a:gd name="connsiteY0" fmla="*/ 0 h 27432"/>
              <a:gd name="connsiteX1" fmla="*/ 595274 w 4480560"/>
              <a:gd name="connsiteY1" fmla="*/ 0 h 27432"/>
              <a:gd name="connsiteX2" fmla="*/ 1100938 w 4480560"/>
              <a:gd name="connsiteY2" fmla="*/ 0 h 27432"/>
              <a:gd name="connsiteX3" fmla="*/ 1651406 w 4480560"/>
              <a:gd name="connsiteY3" fmla="*/ 0 h 27432"/>
              <a:gd name="connsiteX4" fmla="*/ 2336292 w 4480560"/>
              <a:gd name="connsiteY4" fmla="*/ 0 h 27432"/>
              <a:gd name="connsiteX5" fmla="*/ 2931566 w 4480560"/>
              <a:gd name="connsiteY5" fmla="*/ 0 h 27432"/>
              <a:gd name="connsiteX6" fmla="*/ 3482035 w 4480560"/>
              <a:gd name="connsiteY6" fmla="*/ 0 h 27432"/>
              <a:gd name="connsiteX7" fmla="*/ 4480560 w 4480560"/>
              <a:gd name="connsiteY7" fmla="*/ 0 h 27432"/>
              <a:gd name="connsiteX8" fmla="*/ 4480560 w 4480560"/>
              <a:gd name="connsiteY8" fmla="*/ 27432 h 27432"/>
              <a:gd name="connsiteX9" fmla="*/ 3840480 w 4480560"/>
              <a:gd name="connsiteY9" fmla="*/ 27432 h 27432"/>
              <a:gd name="connsiteX10" fmla="*/ 3290011 w 4480560"/>
              <a:gd name="connsiteY10" fmla="*/ 27432 h 27432"/>
              <a:gd name="connsiteX11" fmla="*/ 2560320 w 4480560"/>
              <a:gd name="connsiteY11" fmla="*/ 27432 h 27432"/>
              <a:gd name="connsiteX12" fmla="*/ 1965046 w 4480560"/>
              <a:gd name="connsiteY12" fmla="*/ 27432 h 27432"/>
              <a:gd name="connsiteX13" fmla="*/ 1459382 w 4480560"/>
              <a:gd name="connsiteY13" fmla="*/ 27432 h 27432"/>
              <a:gd name="connsiteX14" fmla="*/ 774497 w 4480560"/>
              <a:gd name="connsiteY14" fmla="*/ 27432 h 27432"/>
              <a:gd name="connsiteX15" fmla="*/ 0 w 4480560"/>
              <a:gd name="connsiteY15" fmla="*/ 27432 h 27432"/>
              <a:gd name="connsiteX16" fmla="*/ 0 w 4480560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27432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79587" y="8304"/>
                  <a:pt x="4480082" y="21512"/>
                  <a:pt x="4480560" y="27432"/>
                </a:cubicBezTo>
                <a:cubicBezTo>
                  <a:pt x="4314132" y="24068"/>
                  <a:pt x="4028383" y="45776"/>
                  <a:pt x="3840480" y="27432"/>
                </a:cubicBezTo>
                <a:cubicBezTo>
                  <a:pt x="3652577" y="9088"/>
                  <a:pt x="3547615" y="11992"/>
                  <a:pt x="3290011" y="27432"/>
                </a:cubicBezTo>
                <a:cubicBezTo>
                  <a:pt x="3032407" y="42872"/>
                  <a:pt x="2830268" y="17863"/>
                  <a:pt x="2560320" y="27432"/>
                </a:cubicBezTo>
                <a:cubicBezTo>
                  <a:pt x="2290372" y="37001"/>
                  <a:pt x="2147422" y="15872"/>
                  <a:pt x="1965046" y="27432"/>
                </a:cubicBezTo>
                <a:cubicBezTo>
                  <a:pt x="1782670" y="38992"/>
                  <a:pt x="1689791" y="49824"/>
                  <a:pt x="1459382" y="27432"/>
                </a:cubicBezTo>
                <a:cubicBezTo>
                  <a:pt x="1228973" y="5040"/>
                  <a:pt x="915486" y="45645"/>
                  <a:pt x="774497" y="27432"/>
                </a:cubicBezTo>
                <a:cubicBezTo>
                  <a:pt x="633508" y="9219"/>
                  <a:pt x="361442" y="-1963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480560" h="27432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81045" y="9333"/>
                  <a:pt x="4481838" y="19699"/>
                  <a:pt x="4480560" y="27432"/>
                </a:cubicBezTo>
                <a:cubicBezTo>
                  <a:pt x="4279652" y="2294"/>
                  <a:pt x="4200762" y="50710"/>
                  <a:pt x="3930091" y="27432"/>
                </a:cubicBezTo>
                <a:cubicBezTo>
                  <a:pt x="3659420" y="4154"/>
                  <a:pt x="3456052" y="31438"/>
                  <a:pt x="3290011" y="27432"/>
                </a:cubicBezTo>
                <a:cubicBezTo>
                  <a:pt x="3123970" y="23426"/>
                  <a:pt x="2882392" y="41962"/>
                  <a:pt x="2649931" y="27432"/>
                </a:cubicBezTo>
                <a:cubicBezTo>
                  <a:pt x="2417470" y="12902"/>
                  <a:pt x="2238426" y="16481"/>
                  <a:pt x="2054657" y="27432"/>
                </a:cubicBezTo>
                <a:cubicBezTo>
                  <a:pt x="1870888" y="38383"/>
                  <a:pt x="1566368" y="54184"/>
                  <a:pt x="1324966" y="27432"/>
                </a:cubicBezTo>
                <a:cubicBezTo>
                  <a:pt x="1083564" y="680"/>
                  <a:pt x="787410" y="20090"/>
                  <a:pt x="595274" y="27432"/>
                </a:cubicBezTo>
                <a:cubicBezTo>
                  <a:pt x="403138" y="34774"/>
                  <a:pt x="169622" y="19643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4445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22510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07CF8D-FF51-4FD8-B968-A2C850734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61A953-02EA-491B-A215-AF8420D74D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084D1E-BC98-44E4-8D2C-89CCDC29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019EB-9C2B-4833-B72A-1476941597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F6E764-5688-45F5-94ED-A7357D2F5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941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0E3CB6-3025-40BF-A04B-A7B0CB4C01F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DD5CB3-8B24-48C7-89D3-8DCAD36A45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0BC931-E2BF-4C1D-91AA-89F82F826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48A135-AEE9-4483-957E-3D143318DD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DEFD4-A052-46B3-B2AE-F3091D8A2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493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72D13B-FFCB-4650-AD3C-CB50373525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CA9470-DF15-46A1-BF0E-8A5367A4B0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3047CB-E94D-482F-BACA-681E96C0EC2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45051-2045-45DA-935E-2E3CA1A69ADC}" type="datetimeFigureOut">
              <a:rPr lang="en-US" smtClean="0"/>
              <a:t>4/29/2020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FDA4B5-E797-42FC-8B7A-2294DF24A3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8ED201-6D0E-422C-B4EC-566A3DC29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CD31F4-64FA-4BA0-9498-67783267A8C8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6663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36" r:id="rId6"/>
    <p:sldLayoutId id="2147483732" r:id="rId7"/>
    <p:sldLayoutId id="2147483733" r:id="rId8"/>
    <p:sldLayoutId id="2147483734" r:id="rId9"/>
    <p:sldLayoutId id="2147483735" r:id="rId10"/>
    <p:sldLayoutId id="214748373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png"/><Relationship Id="rId5" Type="http://schemas.openxmlformats.org/officeDocument/2006/relationships/image" Target="../media/image4.jp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jpg"/><Relationship Id="rId5" Type="http://schemas.openxmlformats.org/officeDocument/2006/relationships/image" Target="../media/image1.jpeg"/><Relationship Id="rId4" Type="http://schemas.openxmlformats.org/officeDocument/2006/relationships/notesSlide" Target="../notesSlides/notesSlide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media" Target="../media/media5.m4a"/><Relationship Id="rId7" Type="http://schemas.openxmlformats.org/officeDocument/2006/relationships/image" Target="../media/image6.jpeg"/><Relationship Id="rId2" Type="http://schemas.openxmlformats.org/officeDocument/2006/relationships/video" Target="https://www.youtube.com/embed/bKqMZWliXyE?feature=oembed" TargetMode="External"/><Relationship Id="rId1" Type="http://schemas.openxmlformats.org/officeDocument/2006/relationships/video" Target="https://www.youtube.com/embed/tOvBTFfoGxg?feature=oembed" TargetMode="External"/><Relationship Id="rId6" Type="http://schemas.openxmlformats.org/officeDocument/2006/relationships/image" Target="../media/image1.jpe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3.png"/><Relationship Id="rId4" Type="http://schemas.openxmlformats.org/officeDocument/2006/relationships/audio" Target="../media/media5.m4a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88B8ABF7-B03C-4DA7-BFFF-4C94905F6068}"/>
              </a:ext>
            </a:extLst>
          </p:cNvPr>
          <p:cNvSpPr txBox="1"/>
          <p:nvPr/>
        </p:nvSpPr>
        <p:spPr>
          <a:xfrm>
            <a:off x="3305453" y="0"/>
            <a:ext cx="888654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6600" b="1" dirty="0"/>
              <a:t>GEOMETRIA E TECNOLOGIA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8DC47E13-928E-4149-A729-6117A067CAF7}"/>
              </a:ext>
            </a:extLst>
          </p:cNvPr>
          <p:cNvSpPr txBox="1"/>
          <p:nvPr/>
        </p:nvSpPr>
        <p:spPr>
          <a:xfrm>
            <a:off x="745724" y="4873841"/>
            <a:ext cx="109550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/>
              <a:t>CLASSI TERZE: RODARI – CAPOLUOGO – SICILIANO </a:t>
            </a:r>
          </a:p>
          <a:p>
            <a:endParaRPr lang="it-IT" sz="4000" b="1" dirty="0"/>
          </a:p>
          <a:p>
            <a:r>
              <a:rPr lang="it-IT" sz="4000" b="1" dirty="0"/>
              <a:t>DOC. RAFFAELLA VITALE</a:t>
            </a:r>
          </a:p>
        </p:txBody>
      </p:sp>
    </p:spTree>
    <p:extLst>
      <p:ext uri="{BB962C8B-B14F-4D97-AF65-F5344CB8AC3E}">
        <p14:creationId xmlns:p14="http://schemas.microsoft.com/office/powerpoint/2010/main" val="1070653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AD35AE2F-5E3A-49D9-8DE1-8A333BA408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">
            <a:extLst>
              <a:ext uri="{FF2B5EF4-FFF2-40B4-BE49-F238E27FC236}">
                <a16:creationId xmlns:a16="http://schemas.microsoft.com/office/drawing/2014/main" id="{EDE8D7EF-0C2C-445D-9390-1D46EB53F45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50000"/>
          </a:blip>
          <a:srcRect t="23968" r="-1" b="-1"/>
          <a:stretch/>
        </p:blipFill>
        <p:spPr>
          <a:xfrm>
            <a:off x="3070" y="-6533"/>
            <a:ext cx="12188930" cy="685799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37B84362-4C31-4734-B0AD-40D1BB9579F0}"/>
              </a:ext>
            </a:extLst>
          </p:cNvPr>
          <p:cNvSpPr txBox="1"/>
          <p:nvPr/>
        </p:nvSpPr>
        <p:spPr>
          <a:xfrm>
            <a:off x="1637121" y="-830267"/>
            <a:ext cx="9144000" cy="30632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9600" b="1" u="sng" dirty="0" err="1">
                <a:latin typeface="+mj-lt"/>
                <a:ea typeface="+mj-ea"/>
                <a:cs typeface="+mj-cs"/>
              </a:rPr>
              <a:t>L’area</a:t>
            </a:r>
            <a:r>
              <a:rPr lang="en-US" sz="9600" b="1" dirty="0">
                <a:latin typeface="+mj-lt"/>
                <a:ea typeface="+mj-ea"/>
                <a:cs typeface="+mj-cs"/>
              </a:rPr>
              <a:t> di un </a:t>
            </a:r>
            <a:r>
              <a:rPr lang="en-US" sz="9600" b="1" u="sng" dirty="0" err="1">
                <a:latin typeface="+mj-lt"/>
                <a:ea typeface="+mj-ea"/>
                <a:cs typeface="+mj-cs"/>
              </a:rPr>
              <a:t>poligono</a:t>
            </a:r>
            <a:endParaRPr lang="en-US" sz="9600" b="1" u="sng" dirty="0">
              <a:latin typeface="+mj-lt"/>
              <a:ea typeface="+mj-ea"/>
              <a:cs typeface="+mj-cs"/>
            </a:endParaRPr>
          </a:p>
        </p:txBody>
      </p:sp>
      <p:sp>
        <p:nvSpPr>
          <p:cNvPr id="23" name="Rectangle 6">
            <a:extLst>
              <a:ext uri="{FF2B5EF4-FFF2-40B4-BE49-F238E27FC236}">
                <a16:creationId xmlns:a16="http://schemas.microsoft.com/office/drawing/2014/main" id="{04D8AD8F-EF7F-481F-B99A-B851389705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27432"/>
          </a:xfrm>
          <a:custGeom>
            <a:avLst/>
            <a:gdLst>
              <a:gd name="connsiteX0" fmla="*/ 0 w 4243589"/>
              <a:gd name="connsiteY0" fmla="*/ 0 h 27432"/>
              <a:gd name="connsiteX1" fmla="*/ 563791 w 4243589"/>
              <a:gd name="connsiteY1" fmla="*/ 0 h 27432"/>
              <a:gd name="connsiteX2" fmla="*/ 1042710 w 4243589"/>
              <a:gd name="connsiteY2" fmla="*/ 0 h 27432"/>
              <a:gd name="connsiteX3" fmla="*/ 1564066 w 4243589"/>
              <a:gd name="connsiteY3" fmla="*/ 0 h 27432"/>
              <a:gd name="connsiteX4" fmla="*/ 2212729 w 4243589"/>
              <a:gd name="connsiteY4" fmla="*/ 0 h 27432"/>
              <a:gd name="connsiteX5" fmla="*/ 2776520 w 4243589"/>
              <a:gd name="connsiteY5" fmla="*/ 0 h 27432"/>
              <a:gd name="connsiteX6" fmla="*/ 3297875 w 4243589"/>
              <a:gd name="connsiteY6" fmla="*/ 0 h 27432"/>
              <a:gd name="connsiteX7" fmla="*/ 4243589 w 4243589"/>
              <a:gd name="connsiteY7" fmla="*/ 0 h 27432"/>
              <a:gd name="connsiteX8" fmla="*/ 4243589 w 4243589"/>
              <a:gd name="connsiteY8" fmla="*/ 27432 h 27432"/>
              <a:gd name="connsiteX9" fmla="*/ 3637362 w 4243589"/>
              <a:gd name="connsiteY9" fmla="*/ 27432 h 27432"/>
              <a:gd name="connsiteX10" fmla="*/ 3116007 w 4243589"/>
              <a:gd name="connsiteY10" fmla="*/ 27432 h 27432"/>
              <a:gd name="connsiteX11" fmla="*/ 2424908 w 4243589"/>
              <a:gd name="connsiteY11" fmla="*/ 27432 h 27432"/>
              <a:gd name="connsiteX12" fmla="*/ 1861117 w 4243589"/>
              <a:gd name="connsiteY12" fmla="*/ 27432 h 27432"/>
              <a:gd name="connsiteX13" fmla="*/ 1382198 w 4243589"/>
              <a:gd name="connsiteY13" fmla="*/ 27432 h 27432"/>
              <a:gd name="connsiteX14" fmla="*/ 733535 w 4243589"/>
              <a:gd name="connsiteY14" fmla="*/ 27432 h 27432"/>
              <a:gd name="connsiteX15" fmla="*/ 0 w 4243589"/>
              <a:gd name="connsiteY15" fmla="*/ 27432 h 27432"/>
              <a:gd name="connsiteX16" fmla="*/ 0 w 4243589"/>
              <a:gd name="connsiteY16" fmla="*/ 0 h 2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27432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2616" y="8304"/>
                  <a:pt x="4243111" y="21512"/>
                  <a:pt x="4243589" y="27432"/>
                </a:cubicBezTo>
                <a:cubicBezTo>
                  <a:pt x="4112949" y="6289"/>
                  <a:pt x="3928037" y="10975"/>
                  <a:pt x="3637362" y="27432"/>
                </a:cubicBezTo>
                <a:cubicBezTo>
                  <a:pt x="3346687" y="43889"/>
                  <a:pt x="3254446" y="35813"/>
                  <a:pt x="3116007" y="27432"/>
                </a:cubicBezTo>
                <a:cubicBezTo>
                  <a:pt x="2977569" y="19051"/>
                  <a:pt x="2620228" y="38017"/>
                  <a:pt x="2424908" y="27432"/>
                </a:cubicBezTo>
                <a:cubicBezTo>
                  <a:pt x="2229588" y="16847"/>
                  <a:pt x="2088287" y="5290"/>
                  <a:pt x="1861117" y="27432"/>
                </a:cubicBezTo>
                <a:cubicBezTo>
                  <a:pt x="1633947" y="49574"/>
                  <a:pt x="1502447" y="8273"/>
                  <a:pt x="1382198" y="27432"/>
                </a:cubicBezTo>
                <a:cubicBezTo>
                  <a:pt x="1261949" y="46591"/>
                  <a:pt x="1045440" y="37497"/>
                  <a:pt x="733535" y="27432"/>
                </a:cubicBezTo>
                <a:cubicBezTo>
                  <a:pt x="421630" y="17367"/>
                  <a:pt x="341257" y="-9215"/>
                  <a:pt x="0" y="27432"/>
                </a:cubicBezTo>
                <a:cubicBezTo>
                  <a:pt x="-1048" y="14992"/>
                  <a:pt x="-1120" y="7447"/>
                  <a:pt x="0" y="0"/>
                </a:cubicBezTo>
                <a:close/>
              </a:path>
              <a:path w="4243589" h="27432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4074" y="9333"/>
                  <a:pt x="4244867" y="19699"/>
                  <a:pt x="4243589" y="27432"/>
                </a:cubicBezTo>
                <a:cubicBezTo>
                  <a:pt x="4130424" y="7904"/>
                  <a:pt x="3932803" y="51393"/>
                  <a:pt x="3722234" y="27432"/>
                </a:cubicBezTo>
                <a:cubicBezTo>
                  <a:pt x="3511665" y="3471"/>
                  <a:pt x="3269903" y="55138"/>
                  <a:pt x="3116007" y="27432"/>
                </a:cubicBezTo>
                <a:cubicBezTo>
                  <a:pt x="2962111" y="-274"/>
                  <a:pt x="2744280" y="32368"/>
                  <a:pt x="2509780" y="27432"/>
                </a:cubicBezTo>
                <a:cubicBezTo>
                  <a:pt x="2275280" y="22496"/>
                  <a:pt x="2066059" y="52808"/>
                  <a:pt x="1945989" y="27432"/>
                </a:cubicBezTo>
                <a:cubicBezTo>
                  <a:pt x="1825919" y="2056"/>
                  <a:pt x="1407329" y="21760"/>
                  <a:pt x="1254890" y="27432"/>
                </a:cubicBezTo>
                <a:cubicBezTo>
                  <a:pt x="1102451" y="33104"/>
                  <a:pt x="837950" y="40817"/>
                  <a:pt x="563791" y="27432"/>
                </a:cubicBezTo>
                <a:cubicBezTo>
                  <a:pt x="289632" y="14047"/>
                  <a:pt x="132768" y="16249"/>
                  <a:pt x="0" y="27432"/>
                </a:cubicBezTo>
                <a:cubicBezTo>
                  <a:pt x="211" y="18145"/>
                  <a:pt x="120" y="6480"/>
                  <a:pt x="0" y="0"/>
                </a:cubicBezTo>
                <a:close/>
              </a:path>
            </a:pathLst>
          </a:custGeom>
          <a:solidFill>
            <a:schemeClr val="tx1"/>
          </a:solidFill>
          <a:ln w="38100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6">
            <a:extLst>
              <a:ext uri="{FF2B5EF4-FFF2-40B4-BE49-F238E27FC236}">
                <a16:creationId xmlns:a16="http://schemas.microsoft.com/office/drawing/2014/main" id="{79EB4626-023C-436D-9F57-9EB4608090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onnsiteX0" fmla="*/ 0 w 10515600"/>
              <a:gd name="connsiteY0" fmla="*/ 902700 h 5416094"/>
              <a:gd name="connsiteX1" fmla="*/ 902700 w 10515600"/>
              <a:gd name="connsiteY1" fmla="*/ 0 h 5416094"/>
              <a:gd name="connsiteX2" fmla="*/ 1746919 w 10515600"/>
              <a:gd name="connsiteY2" fmla="*/ 0 h 5416094"/>
              <a:gd name="connsiteX3" fmla="*/ 2329833 w 10515600"/>
              <a:gd name="connsiteY3" fmla="*/ 0 h 5416094"/>
              <a:gd name="connsiteX4" fmla="*/ 2825644 w 10515600"/>
              <a:gd name="connsiteY4" fmla="*/ 0 h 5416094"/>
              <a:gd name="connsiteX5" fmla="*/ 3582762 w 10515600"/>
              <a:gd name="connsiteY5" fmla="*/ 0 h 5416094"/>
              <a:gd name="connsiteX6" fmla="*/ 4165675 w 10515600"/>
              <a:gd name="connsiteY6" fmla="*/ 0 h 5416094"/>
              <a:gd name="connsiteX7" fmla="*/ 5009894 w 10515600"/>
              <a:gd name="connsiteY7" fmla="*/ 0 h 5416094"/>
              <a:gd name="connsiteX8" fmla="*/ 5505706 w 10515600"/>
              <a:gd name="connsiteY8" fmla="*/ 0 h 5416094"/>
              <a:gd name="connsiteX9" fmla="*/ 6349925 w 10515600"/>
              <a:gd name="connsiteY9" fmla="*/ 0 h 5416094"/>
              <a:gd name="connsiteX10" fmla="*/ 6758634 w 10515600"/>
              <a:gd name="connsiteY10" fmla="*/ 0 h 5416094"/>
              <a:gd name="connsiteX11" fmla="*/ 7428650 w 10515600"/>
              <a:gd name="connsiteY11" fmla="*/ 0 h 5416094"/>
              <a:gd name="connsiteX12" fmla="*/ 8098665 w 10515600"/>
              <a:gd name="connsiteY12" fmla="*/ 0 h 5416094"/>
              <a:gd name="connsiteX13" fmla="*/ 8681579 w 10515600"/>
              <a:gd name="connsiteY13" fmla="*/ 0 h 5416094"/>
              <a:gd name="connsiteX14" fmla="*/ 9612900 w 10515600"/>
              <a:gd name="connsiteY14" fmla="*/ 0 h 5416094"/>
              <a:gd name="connsiteX15" fmla="*/ 10515600 w 10515600"/>
              <a:gd name="connsiteY15" fmla="*/ 902700 h 5416094"/>
              <a:gd name="connsiteX16" fmla="*/ 10515600 w 10515600"/>
              <a:gd name="connsiteY16" fmla="*/ 1504482 h 5416094"/>
              <a:gd name="connsiteX17" fmla="*/ 10515600 w 10515600"/>
              <a:gd name="connsiteY17" fmla="*/ 2178479 h 5416094"/>
              <a:gd name="connsiteX18" fmla="*/ 10515600 w 10515600"/>
              <a:gd name="connsiteY18" fmla="*/ 2780261 h 5416094"/>
              <a:gd name="connsiteX19" fmla="*/ 10515600 w 10515600"/>
              <a:gd name="connsiteY19" fmla="*/ 3273722 h 5416094"/>
              <a:gd name="connsiteX20" fmla="*/ 10515600 w 10515600"/>
              <a:gd name="connsiteY20" fmla="*/ 3803291 h 5416094"/>
              <a:gd name="connsiteX21" fmla="*/ 10515600 w 10515600"/>
              <a:gd name="connsiteY21" fmla="*/ 4513394 h 5416094"/>
              <a:gd name="connsiteX22" fmla="*/ 9612900 w 10515600"/>
              <a:gd name="connsiteY22" fmla="*/ 5416094 h 5416094"/>
              <a:gd name="connsiteX23" fmla="*/ 9117089 w 10515600"/>
              <a:gd name="connsiteY23" fmla="*/ 5416094 h 5416094"/>
              <a:gd name="connsiteX24" fmla="*/ 8708379 w 10515600"/>
              <a:gd name="connsiteY24" fmla="*/ 5416094 h 5416094"/>
              <a:gd name="connsiteX25" fmla="*/ 8299670 w 10515600"/>
              <a:gd name="connsiteY25" fmla="*/ 5416094 h 5416094"/>
              <a:gd name="connsiteX26" fmla="*/ 7629654 w 10515600"/>
              <a:gd name="connsiteY26" fmla="*/ 5416094 h 5416094"/>
              <a:gd name="connsiteX27" fmla="*/ 7133843 w 10515600"/>
              <a:gd name="connsiteY27" fmla="*/ 5416094 h 5416094"/>
              <a:gd name="connsiteX28" fmla="*/ 6376726 w 10515600"/>
              <a:gd name="connsiteY28" fmla="*/ 5416094 h 5416094"/>
              <a:gd name="connsiteX29" fmla="*/ 5880914 w 10515600"/>
              <a:gd name="connsiteY29" fmla="*/ 5416094 h 5416094"/>
              <a:gd name="connsiteX30" fmla="*/ 5123797 w 10515600"/>
              <a:gd name="connsiteY30" fmla="*/ 5416094 h 5416094"/>
              <a:gd name="connsiteX31" fmla="*/ 4715088 w 10515600"/>
              <a:gd name="connsiteY31" fmla="*/ 5416094 h 5416094"/>
              <a:gd name="connsiteX32" fmla="*/ 3957970 w 10515600"/>
              <a:gd name="connsiteY32" fmla="*/ 5416094 h 5416094"/>
              <a:gd name="connsiteX33" fmla="*/ 3462159 w 10515600"/>
              <a:gd name="connsiteY33" fmla="*/ 5416094 h 5416094"/>
              <a:gd name="connsiteX34" fmla="*/ 3053449 w 10515600"/>
              <a:gd name="connsiteY34" fmla="*/ 5416094 h 5416094"/>
              <a:gd name="connsiteX35" fmla="*/ 2557638 w 10515600"/>
              <a:gd name="connsiteY35" fmla="*/ 5416094 h 5416094"/>
              <a:gd name="connsiteX36" fmla="*/ 1800521 w 10515600"/>
              <a:gd name="connsiteY36" fmla="*/ 5416094 h 5416094"/>
              <a:gd name="connsiteX37" fmla="*/ 902700 w 10515600"/>
              <a:gd name="connsiteY37" fmla="*/ 5416094 h 5416094"/>
              <a:gd name="connsiteX38" fmla="*/ 0 w 10515600"/>
              <a:gd name="connsiteY38" fmla="*/ 4513394 h 5416094"/>
              <a:gd name="connsiteX39" fmla="*/ 0 w 10515600"/>
              <a:gd name="connsiteY39" fmla="*/ 3911612 h 5416094"/>
              <a:gd name="connsiteX40" fmla="*/ 0 w 10515600"/>
              <a:gd name="connsiteY40" fmla="*/ 3309829 h 5416094"/>
              <a:gd name="connsiteX41" fmla="*/ 0 w 10515600"/>
              <a:gd name="connsiteY41" fmla="*/ 2780261 h 5416094"/>
              <a:gd name="connsiteX42" fmla="*/ 0 w 10515600"/>
              <a:gd name="connsiteY42" fmla="*/ 2106265 h 5416094"/>
              <a:gd name="connsiteX43" fmla="*/ 0 w 10515600"/>
              <a:gd name="connsiteY43" fmla="*/ 1504482 h 5416094"/>
              <a:gd name="connsiteX44" fmla="*/ 0 w 10515600"/>
              <a:gd name="connsiteY44" fmla="*/ 902700 h 54160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0515600" h="5416094" extrusionOk="0">
                <a:moveTo>
                  <a:pt x="0" y="902700"/>
                </a:moveTo>
                <a:cubicBezTo>
                  <a:pt x="-57306" y="368805"/>
                  <a:pt x="305054" y="37193"/>
                  <a:pt x="902700" y="0"/>
                </a:cubicBezTo>
                <a:cubicBezTo>
                  <a:pt x="1280419" y="-35006"/>
                  <a:pt x="1407743" y="-35339"/>
                  <a:pt x="1746919" y="0"/>
                </a:cubicBezTo>
                <a:cubicBezTo>
                  <a:pt x="2086095" y="35339"/>
                  <a:pt x="2146539" y="-12333"/>
                  <a:pt x="2329833" y="0"/>
                </a:cubicBezTo>
                <a:cubicBezTo>
                  <a:pt x="2513127" y="12333"/>
                  <a:pt x="2706706" y="12952"/>
                  <a:pt x="2825644" y="0"/>
                </a:cubicBezTo>
                <a:cubicBezTo>
                  <a:pt x="2944582" y="-12952"/>
                  <a:pt x="3420817" y="-27100"/>
                  <a:pt x="3582762" y="0"/>
                </a:cubicBezTo>
                <a:cubicBezTo>
                  <a:pt x="3744707" y="27100"/>
                  <a:pt x="4023584" y="-9167"/>
                  <a:pt x="4165675" y="0"/>
                </a:cubicBezTo>
                <a:cubicBezTo>
                  <a:pt x="4307766" y="9167"/>
                  <a:pt x="4770188" y="27031"/>
                  <a:pt x="5009894" y="0"/>
                </a:cubicBezTo>
                <a:cubicBezTo>
                  <a:pt x="5249600" y="-27031"/>
                  <a:pt x="5349881" y="-194"/>
                  <a:pt x="5505706" y="0"/>
                </a:cubicBezTo>
                <a:cubicBezTo>
                  <a:pt x="5661531" y="194"/>
                  <a:pt x="6129254" y="-29363"/>
                  <a:pt x="6349925" y="0"/>
                </a:cubicBezTo>
                <a:cubicBezTo>
                  <a:pt x="6570596" y="29363"/>
                  <a:pt x="6581199" y="-14617"/>
                  <a:pt x="6758634" y="0"/>
                </a:cubicBezTo>
                <a:cubicBezTo>
                  <a:pt x="6936069" y="14617"/>
                  <a:pt x="7246491" y="25675"/>
                  <a:pt x="7428650" y="0"/>
                </a:cubicBezTo>
                <a:cubicBezTo>
                  <a:pt x="7610809" y="-25675"/>
                  <a:pt x="7825190" y="-17078"/>
                  <a:pt x="8098665" y="0"/>
                </a:cubicBezTo>
                <a:cubicBezTo>
                  <a:pt x="8372141" y="17078"/>
                  <a:pt x="8559625" y="-21568"/>
                  <a:pt x="8681579" y="0"/>
                </a:cubicBezTo>
                <a:cubicBezTo>
                  <a:pt x="8803533" y="21568"/>
                  <a:pt x="9307226" y="-46066"/>
                  <a:pt x="9612900" y="0"/>
                </a:cubicBezTo>
                <a:cubicBezTo>
                  <a:pt x="10119954" y="-10560"/>
                  <a:pt x="10418674" y="366684"/>
                  <a:pt x="10515600" y="902700"/>
                </a:cubicBezTo>
                <a:cubicBezTo>
                  <a:pt x="10494548" y="1140809"/>
                  <a:pt x="10524881" y="1252168"/>
                  <a:pt x="10515600" y="1504482"/>
                </a:cubicBezTo>
                <a:cubicBezTo>
                  <a:pt x="10506319" y="1756796"/>
                  <a:pt x="10494309" y="1995078"/>
                  <a:pt x="10515600" y="2178479"/>
                </a:cubicBezTo>
                <a:cubicBezTo>
                  <a:pt x="10536891" y="2361880"/>
                  <a:pt x="10522845" y="2487483"/>
                  <a:pt x="10515600" y="2780261"/>
                </a:cubicBezTo>
                <a:cubicBezTo>
                  <a:pt x="10508355" y="3073039"/>
                  <a:pt x="10533694" y="3138252"/>
                  <a:pt x="10515600" y="3273722"/>
                </a:cubicBezTo>
                <a:cubicBezTo>
                  <a:pt x="10497506" y="3409192"/>
                  <a:pt x="10514952" y="3569910"/>
                  <a:pt x="10515600" y="3803291"/>
                </a:cubicBezTo>
                <a:cubicBezTo>
                  <a:pt x="10516248" y="4036672"/>
                  <a:pt x="10499126" y="4317688"/>
                  <a:pt x="10515600" y="4513394"/>
                </a:cubicBezTo>
                <a:cubicBezTo>
                  <a:pt x="10585499" y="4997151"/>
                  <a:pt x="10115437" y="5453981"/>
                  <a:pt x="9612900" y="5416094"/>
                </a:cubicBezTo>
                <a:cubicBezTo>
                  <a:pt x="9473271" y="5418358"/>
                  <a:pt x="9316384" y="5423764"/>
                  <a:pt x="9117089" y="5416094"/>
                </a:cubicBezTo>
                <a:cubicBezTo>
                  <a:pt x="8917794" y="5408424"/>
                  <a:pt x="8902141" y="5433256"/>
                  <a:pt x="8708379" y="5416094"/>
                </a:cubicBezTo>
                <a:cubicBezTo>
                  <a:pt x="8514617" y="5398933"/>
                  <a:pt x="8454700" y="5422387"/>
                  <a:pt x="8299670" y="5416094"/>
                </a:cubicBezTo>
                <a:cubicBezTo>
                  <a:pt x="8144640" y="5409801"/>
                  <a:pt x="7907022" y="5398388"/>
                  <a:pt x="7629654" y="5416094"/>
                </a:cubicBezTo>
                <a:cubicBezTo>
                  <a:pt x="7352286" y="5433800"/>
                  <a:pt x="7244777" y="5409877"/>
                  <a:pt x="7133843" y="5416094"/>
                </a:cubicBezTo>
                <a:cubicBezTo>
                  <a:pt x="7022909" y="5422311"/>
                  <a:pt x="6748865" y="5379753"/>
                  <a:pt x="6376726" y="5416094"/>
                </a:cubicBezTo>
                <a:cubicBezTo>
                  <a:pt x="6004587" y="5452435"/>
                  <a:pt x="5991442" y="5438860"/>
                  <a:pt x="5880914" y="5416094"/>
                </a:cubicBezTo>
                <a:cubicBezTo>
                  <a:pt x="5770386" y="5393328"/>
                  <a:pt x="5294303" y="5440618"/>
                  <a:pt x="5123797" y="5416094"/>
                </a:cubicBezTo>
                <a:cubicBezTo>
                  <a:pt x="4953291" y="5391570"/>
                  <a:pt x="4828705" y="5430421"/>
                  <a:pt x="4715088" y="5416094"/>
                </a:cubicBezTo>
                <a:cubicBezTo>
                  <a:pt x="4601471" y="5401767"/>
                  <a:pt x="4227806" y="5381491"/>
                  <a:pt x="3957970" y="5416094"/>
                </a:cubicBezTo>
                <a:cubicBezTo>
                  <a:pt x="3688134" y="5450697"/>
                  <a:pt x="3670638" y="5425309"/>
                  <a:pt x="3462159" y="5416094"/>
                </a:cubicBezTo>
                <a:cubicBezTo>
                  <a:pt x="3253680" y="5406879"/>
                  <a:pt x="3167443" y="5432031"/>
                  <a:pt x="3053449" y="5416094"/>
                </a:cubicBezTo>
                <a:cubicBezTo>
                  <a:pt x="2939455" y="5400158"/>
                  <a:pt x="2701485" y="5433995"/>
                  <a:pt x="2557638" y="5416094"/>
                </a:cubicBezTo>
                <a:cubicBezTo>
                  <a:pt x="2413791" y="5398193"/>
                  <a:pt x="2168647" y="5424510"/>
                  <a:pt x="1800521" y="5416094"/>
                </a:cubicBezTo>
                <a:cubicBezTo>
                  <a:pt x="1432395" y="5407678"/>
                  <a:pt x="1261364" y="5454497"/>
                  <a:pt x="902700" y="5416094"/>
                </a:cubicBezTo>
                <a:cubicBezTo>
                  <a:pt x="519468" y="5419760"/>
                  <a:pt x="63003" y="5077223"/>
                  <a:pt x="0" y="4513394"/>
                </a:cubicBezTo>
                <a:cubicBezTo>
                  <a:pt x="-20265" y="4243495"/>
                  <a:pt x="27650" y="4053844"/>
                  <a:pt x="0" y="3911612"/>
                </a:cubicBezTo>
                <a:cubicBezTo>
                  <a:pt x="-27650" y="3769380"/>
                  <a:pt x="24988" y="3469350"/>
                  <a:pt x="0" y="3309829"/>
                </a:cubicBezTo>
                <a:cubicBezTo>
                  <a:pt x="-24988" y="3150308"/>
                  <a:pt x="-16973" y="2933511"/>
                  <a:pt x="0" y="2780261"/>
                </a:cubicBezTo>
                <a:cubicBezTo>
                  <a:pt x="16973" y="2627011"/>
                  <a:pt x="-11552" y="2315258"/>
                  <a:pt x="0" y="2106265"/>
                </a:cubicBezTo>
                <a:cubicBezTo>
                  <a:pt x="11552" y="1897272"/>
                  <a:pt x="-9167" y="1726905"/>
                  <a:pt x="0" y="1504482"/>
                </a:cubicBezTo>
                <a:cubicBezTo>
                  <a:pt x="9167" y="1282059"/>
                  <a:pt x="10972" y="1160784"/>
                  <a:pt x="0" y="902700"/>
                </a:cubicBezTo>
                <a:close/>
              </a:path>
            </a:pathLst>
          </a:custGeom>
          <a:noFill/>
          <a:ln w="60325" cap="rnd">
            <a:solidFill>
              <a:schemeClr val="tx1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ound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ttangolo 1">
            <a:extLst>
              <a:ext uri="{FF2B5EF4-FFF2-40B4-BE49-F238E27FC236}">
                <a16:creationId xmlns:a16="http://schemas.microsoft.com/office/drawing/2014/main" id="{9F335B54-E38B-4995-8AF3-5245AF44AC3C}"/>
              </a:ext>
            </a:extLst>
          </p:cNvPr>
          <p:cNvSpPr/>
          <p:nvPr/>
        </p:nvSpPr>
        <p:spPr>
          <a:xfrm rot="3031643">
            <a:off x="1541296" y="2289794"/>
            <a:ext cx="1249100" cy="1297048"/>
          </a:xfrm>
          <a:prstGeom prst="rect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Rettangolo 2">
            <a:extLst>
              <a:ext uri="{FF2B5EF4-FFF2-40B4-BE49-F238E27FC236}">
                <a16:creationId xmlns:a16="http://schemas.microsoft.com/office/drawing/2014/main" id="{9D84E6FE-E386-4815-862E-80E43DC33C64}"/>
              </a:ext>
            </a:extLst>
          </p:cNvPr>
          <p:cNvSpPr/>
          <p:nvPr/>
        </p:nvSpPr>
        <p:spPr>
          <a:xfrm rot="19706819">
            <a:off x="8978630" y="2232973"/>
            <a:ext cx="1264596" cy="2095836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Triangolo isoscele 5">
            <a:extLst>
              <a:ext uri="{FF2B5EF4-FFF2-40B4-BE49-F238E27FC236}">
                <a16:creationId xmlns:a16="http://schemas.microsoft.com/office/drawing/2014/main" id="{5873CDA6-5E1B-4E52-9680-6CA4B34883CE}"/>
              </a:ext>
            </a:extLst>
          </p:cNvPr>
          <p:cNvSpPr/>
          <p:nvPr/>
        </p:nvSpPr>
        <p:spPr>
          <a:xfrm>
            <a:off x="5325098" y="2049560"/>
            <a:ext cx="1361872" cy="1655453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Trapezio 6">
            <a:extLst>
              <a:ext uri="{FF2B5EF4-FFF2-40B4-BE49-F238E27FC236}">
                <a16:creationId xmlns:a16="http://schemas.microsoft.com/office/drawing/2014/main" id="{23D1A649-78C6-4BAF-AF13-A0816B17C27C}"/>
              </a:ext>
            </a:extLst>
          </p:cNvPr>
          <p:cNvSpPr/>
          <p:nvPr/>
        </p:nvSpPr>
        <p:spPr>
          <a:xfrm rot="19511566">
            <a:off x="5422174" y="4684856"/>
            <a:ext cx="1573892" cy="1041280"/>
          </a:xfrm>
          <a:prstGeom prst="trapezoid">
            <a:avLst/>
          </a:prstGeom>
          <a:solidFill>
            <a:srgbClr val="EE853E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Pentagono 7">
            <a:extLst>
              <a:ext uri="{FF2B5EF4-FFF2-40B4-BE49-F238E27FC236}">
                <a16:creationId xmlns:a16="http://schemas.microsoft.com/office/drawing/2014/main" id="{82847C13-03F7-4C83-BE4D-125FB4927E7C}"/>
              </a:ext>
            </a:extLst>
          </p:cNvPr>
          <p:cNvSpPr/>
          <p:nvPr/>
        </p:nvSpPr>
        <p:spPr>
          <a:xfrm>
            <a:off x="1536970" y="4446855"/>
            <a:ext cx="1526523" cy="1385266"/>
          </a:xfrm>
          <a:prstGeom prst="pentagon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Esagono 8">
            <a:extLst>
              <a:ext uri="{FF2B5EF4-FFF2-40B4-BE49-F238E27FC236}">
                <a16:creationId xmlns:a16="http://schemas.microsoft.com/office/drawing/2014/main" id="{9163DA0D-0295-4068-BF35-F6A4C274A2F6}"/>
              </a:ext>
            </a:extLst>
          </p:cNvPr>
          <p:cNvSpPr/>
          <p:nvPr/>
        </p:nvSpPr>
        <p:spPr>
          <a:xfrm>
            <a:off x="8830997" y="4625028"/>
            <a:ext cx="1412229" cy="1357483"/>
          </a:xfrm>
          <a:prstGeom prst="hexagon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Audio registrato">
            <a:hlinkClick r:id="" action="ppaction://media"/>
            <a:extLst>
              <a:ext uri="{FF2B5EF4-FFF2-40B4-BE49-F238E27FC236}">
                <a16:creationId xmlns:a16="http://schemas.microsoft.com/office/drawing/2014/main" id="{0FFCF270-6C9F-4E29-82E1-E300D52E57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6291" y="57773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2070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102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EFF825FE-8D30-46CA-B92A-D822D91C48B4}"/>
              </a:ext>
            </a:extLst>
          </p:cNvPr>
          <p:cNvSpPr txBox="1"/>
          <p:nvPr/>
        </p:nvSpPr>
        <p:spPr>
          <a:xfrm>
            <a:off x="757287" y="122548"/>
            <a:ext cx="1074655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/>
              <a:t>In geometria si può misurare, non solo il perimetro, ma anche l’area di un poligono.</a:t>
            </a:r>
          </a:p>
          <a:p>
            <a:r>
              <a:rPr lang="it-IT" sz="4000" b="1" dirty="0"/>
              <a:t>Che cosa è l’area di un poligono?</a:t>
            </a:r>
          </a:p>
          <a:p>
            <a:endParaRPr lang="it-IT" sz="4000" b="1" dirty="0"/>
          </a:p>
          <a:p>
            <a:r>
              <a:rPr lang="it-IT" sz="4000" b="1" dirty="0"/>
              <a:t>L’area di un poligono è la misura della sua superficie, ossia la parte di piano racchiusa dal perimetro. Il simbolo dell’area è  </a:t>
            </a:r>
            <a:r>
              <a:rPr lang="it-IT" sz="4800" b="1" dirty="0">
                <a:solidFill>
                  <a:srgbClr val="FF0000"/>
                </a:solidFill>
              </a:rPr>
              <a:t>A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8" name="Elaborazione 7">
            <a:extLst>
              <a:ext uri="{FF2B5EF4-FFF2-40B4-BE49-F238E27FC236}">
                <a16:creationId xmlns:a16="http://schemas.microsoft.com/office/drawing/2014/main" id="{09AD32E8-586F-49C7-9B7C-4F5A256E29DE}"/>
              </a:ext>
            </a:extLst>
          </p:cNvPr>
          <p:cNvSpPr/>
          <p:nvPr/>
        </p:nvSpPr>
        <p:spPr>
          <a:xfrm>
            <a:off x="1511431" y="3667026"/>
            <a:ext cx="4619134" cy="2658359"/>
          </a:xfrm>
          <a:prstGeom prst="flowChartProcess">
            <a:avLst/>
          </a:prstGeom>
          <a:solidFill>
            <a:schemeClr val="bg1"/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Freccia in giù 8">
            <a:extLst>
              <a:ext uri="{FF2B5EF4-FFF2-40B4-BE49-F238E27FC236}">
                <a16:creationId xmlns:a16="http://schemas.microsoft.com/office/drawing/2014/main" id="{CD1CC59F-D268-45DA-B6CC-6151A85BBA2A}"/>
              </a:ext>
            </a:extLst>
          </p:cNvPr>
          <p:cNvSpPr/>
          <p:nvPr/>
        </p:nvSpPr>
        <p:spPr>
          <a:xfrm rot="5400000">
            <a:off x="6577654" y="3590018"/>
            <a:ext cx="508883" cy="3574234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Freccia in giù 9">
            <a:extLst>
              <a:ext uri="{FF2B5EF4-FFF2-40B4-BE49-F238E27FC236}">
                <a16:creationId xmlns:a16="http://schemas.microsoft.com/office/drawing/2014/main" id="{F8B08A1D-C0A7-4649-9A71-09C1ED64E4BD}"/>
              </a:ext>
            </a:extLst>
          </p:cNvPr>
          <p:cNvSpPr/>
          <p:nvPr/>
        </p:nvSpPr>
        <p:spPr>
          <a:xfrm rot="5400000">
            <a:off x="6911180" y="2784739"/>
            <a:ext cx="508883" cy="2070113"/>
          </a:xfrm>
          <a:prstGeom prst="downArrow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73B76C1E-0113-428D-9994-F0E6FEDA75FE}"/>
              </a:ext>
            </a:extLst>
          </p:cNvPr>
          <p:cNvSpPr txBox="1"/>
          <p:nvPr/>
        </p:nvSpPr>
        <p:spPr>
          <a:xfrm>
            <a:off x="3967700" y="4961636"/>
            <a:ext cx="26239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800" b="1" u="sng" dirty="0"/>
              <a:t>AREA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0FC0E7EF-1A14-4D48-BD5E-1BCD11153F8F}"/>
              </a:ext>
            </a:extLst>
          </p:cNvPr>
          <p:cNvSpPr txBox="1"/>
          <p:nvPr/>
        </p:nvSpPr>
        <p:spPr>
          <a:xfrm>
            <a:off x="8420431" y="3465852"/>
            <a:ext cx="22601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u="sng" dirty="0"/>
              <a:t>PERIMETRO</a:t>
            </a:r>
          </a:p>
        </p:txBody>
      </p:sp>
      <p:pic>
        <p:nvPicPr>
          <p:cNvPr id="2" name="Audio registrato">
            <a:hlinkClick r:id="" action="ppaction://media"/>
            <a:extLst>
              <a:ext uri="{FF2B5EF4-FFF2-40B4-BE49-F238E27FC236}">
                <a16:creationId xmlns:a16="http://schemas.microsoft.com/office/drawing/2014/main" id="{559CB6B5-90B7-4533-8FDD-8817AE25FC1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70969" y="417373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924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917BCEE7-63F9-40BE-93EC-BE62CB72BBF2}"/>
              </a:ext>
            </a:extLst>
          </p:cNvPr>
          <p:cNvSpPr txBox="1"/>
          <p:nvPr/>
        </p:nvSpPr>
        <p:spPr>
          <a:xfrm>
            <a:off x="5015883" y="62144"/>
            <a:ext cx="33113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800" b="1" dirty="0">
                <a:solidFill>
                  <a:srgbClr val="FF0000"/>
                </a:solidFill>
              </a:rPr>
              <a:t>LEGGI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7423CD8-36D0-4E13-95F0-2B5CD9CCD81F}"/>
              </a:ext>
            </a:extLst>
          </p:cNvPr>
          <p:cNvSpPr txBox="1"/>
          <p:nvPr/>
        </p:nvSpPr>
        <p:spPr>
          <a:xfrm>
            <a:off x="177552" y="1855433"/>
            <a:ext cx="11709647" cy="3785652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it-IT" sz="3600" b="1" dirty="0"/>
              <a:t>Anna misura l’area del tappeto della sua cameretta perché vuole sapere quanta parte di piano occupa.</a:t>
            </a:r>
          </a:p>
          <a:p>
            <a:r>
              <a:rPr lang="it-IT" sz="3600" b="1" dirty="0"/>
              <a:t>Aiutiamola: usiamo come unità di misura il quadretto           </a:t>
            </a:r>
          </a:p>
          <a:p>
            <a:endParaRPr lang="it-IT" sz="2800" b="1" dirty="0"/>
          </a:p>
          <a:p>
            <a:endParaRPr lang="it-IT" sz="2800" b="1" dirty="0"/>
          </a:p>
          <a:p>
            <a:endParaRPr lang="it-IT" sz="2800" b="1" dirty="0"/>
          </a:p>
          <a:p>
            <a:endParaRPr lang="it-IT" sz="2800" b="1" dirty="0"/>
          </a:p>
          <a:p>
            <a:endParaRPr lang="it-IT" sz="2800" dirty="0"/>
          </a:p>
          <a:p>
            <a:endParaRPr lang="it-IT" sz="2800" dirty="0"/>
          </a:p>
        </p:txBody>
      </p:sp>
      <p:sp>
        <p:nvSpPr>
          <p:cNvPr id="6" name="Rettangolo 5">
            <a:extLst>
              <a:ext uri="{FF2B5EF4-FFF2-40B4-BE49-F238E27FC236}">
                <a16:creationId xmlns:a16="http://schemas.microsoft.com/office/drawing/2014/main" id="{DDE769E3-B316-4431-A76C-8DD4165662B9}"/>
              </a:ext>
            </a:extLst>
          </p:cNvPr>
          <p:cNvSpPr/>
          <p:nvPr/>
        </p:nvSpPr>
        <p:spPr>
          <a:xfrm>
            <a:off x="7289511" y="2624972"/>
            <a:ext cx="355107" cy="33735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2E3FA258-B6E3-4E6A-B33F-251EE10F8EE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3" y="3057525"/>
            <a:ext cx="3733800" cy="3800475"/>
          </a:xfrm>
          <a:prstGeom prst="rect">
            <a:avLst/>
          </a:prstGeom>
        </p:spPr>
      </p:pic>
      <p:sp>
        <p:nvSpPr>
          <p:cNvPr id="11" name="Freccia a destra 10">
            <a:extLst>
              <a:ext uri="{FF2B5EF4-FFF2-40B4-BE49-F238E27FC236}">
                <a16:creationId xmlns:a16="http://schemas.microsoft.com/office/drawing/2014/main" id="{BDBEA18A-AA6E-4E9C-8043-19D46151B1BC}"/>
              </a:ext>
            </a:extLst>
          </p:cNvPr>
          <p:cNvSpPr/>
          <p:nvPr/>
        </p:nvSpPr>
        <p:spPr>
          <a:xfrm>
            <a:off x="6152759" y="2628543"/>
            <a:ext cx="787940" cy="333780"/>
          </a:xfrm>
          <a:prstGeom prst="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F00A5208-DDD1-446B-8826-94D55FF2EACF}"/>
              </a:ext>
            </a:extLst>
          </p:cNvPr>
          <p:cNvSpPr txBox="1"/>
          <p:nvPr/>
        </p:nvSpPr>
        <p:spPr>
          <a:xfrm>
            <a:off x="3911353" y="3429000"/>
            <a:ext cx="81030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/>
              <a:t>Cosa facciamo?  Facile non dobbiamo fare altro che contare tutti i quadretti interni, perché l’area come abbiamo detto è la parte interna del perimetro.</a:t>
            </a:r>
          </a:p>
          <a:p>
            <a:r>
              <a:rPr lang="it-IT" sz="3200" b="1" dirty="0"/>
              <a:t>Quindi per ricoprire il tappeto occorrono 100 quadretti.</a:t>
            </a:r>
          </a:p>
        </p:txBody>
      </p:sp>
      <p:sp>
        <p:nvSpPr>
          <p:cNvPr id="15" name="Rettangolo 14">
            <a:extLst>
              <a:ext uri="{FF2B5EF4-FFF2-40B4-BE49-F238E27FC236}">
                <a16:creationId xmlns:a16="http://schemas.microsoft.com/office/drawing/2014/main" id="{220574C5-166C-40D9-903F-A6E7132C7653}"/>
              </a:ext>
            </a:extLst>
          </p:cNvPr>
          <p:cNvSpPr/>
          <p:nvPr/>
        </p:nvSpPr>
        <p:spPr>
          <a:xfrm rot="16812151">
            <a:off x="1407583" y="-48485"/>
            <a:ext cx="988534" cy="1590857"/>
          </a:xfrm>
          <a:prstGeom prst="rect">
            <a:avLst/>
          </a:prstGeom>
          <a:solidFill>
            <a:schemeClr val="accent5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Esagono 15">
            <a:extLst>
              <a:ext uri="{FF2B5EF4-FFF2-40B4-BE49-F238E27FC236}">
                <a16:creationId xmlns:a16="http://schemas.microsoft.com/office/drawing/2014/main" id="{C2E289C5-7509-4B27-AB24-36C3DF7149C0}"/>
              </a:ext>
            </a:extLst>
          </p:cNvPr>
          <p:cNvSpPr/>
          <p:nvPr/>
        </p:nvSpPr>
        <p:spPr>
          <a:xfrm>
            <a:off x="8327254" y="119599"/>
            <a:ext cx="1412229" cy="1357483"/>
          </a:xfrm>
          <a:prstGeom prst="hexagon">
            <a:avLst/>
          </a:prstGeom>
          <a:solidFill>
            <a:srgbClr val="C0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Audio registrato">
            <a:hlinkClick r:id="" action="ppaction://media"/>
            <a:extLst>
              <a:ext uri="{FF2B5EF4-FFF2-40B4-BE49-F238E27FC236}">
                <a16:creationId xmlns:a16="http://schemas.microsoft.com/office/drawing/2014/main" id="{F5800329-DE0D-47C3-9AFF-C9AC0CE0A8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289511" y="506533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772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60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5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entagono 3">
            <a:extLst>
              <a:ext uri="{FF2B5EF4-FFF2-40B4-BE49-F238E27FC236}">
                <a16:creationId xmlns:a16="http://schemas.microsoft.com/office/drawing/2014/main" id="{06C7408F-25A0-451D-B577-E4B686498BD6}"/>
              </a:ext>
            </a:extLst>
          </p:cNvPr>
          <p:cNvSpPr/>
          <p:nvPr/>
        </p:nvSpPr>
        <p:spPr>
          <a:xfrm>
            <a:off x="856034" y="118047"/>
            <a:ext cx="1526523" cy="1385266"/>
          </a:xfrm>
          <a:prstGeom prst="pentagon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Triangolo isoscele 4">
            <a:extLst>
              <a:ext uri="{FF2B5EF4-FFF2-40B4-BE49-F238E27FC236}">
                <a16:creationId xmlns:a16="http://schemas.microsoft.com/office/drawing/2014/main" id="{A9EB4CB0-D1AC-4B11-94BA-2FB73DB7F4FF}"/>
              </a:ext>
            </a:extLst>
          </p:cNvPr>
          <p:cNvSpPr/>
          <p:nvPr/>
        </p:nvSpPr>
        <p:spPr>
          <a:xfrm rot="19880978">
            <a:off x="9604764" y="471"/>
            <a:ext cx="1364957" cy="1381391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Trapezio 5">
            <a:extLst>
              <a:ext uri="{FF2B5EF4-FFF2-40B4-BE49-F238E27FC236}">
                <a16:creationId xmlns:a16="http://schemas.microsoft.com/office/drawing/2014/main" id="{BBE21D68-3AD0-48C1-A188-D42BAF4EADC9}"/>
              </a:ext>
            </a:extLst>
          </p:cNvPr>
          <p:cNvSpPr/>
          <p:nvPr/>
        </p:nvSpPr>
        <p:spPr>
          <a:xfrm rot="3260722">
            <a:off x="5395594" y="210661"/>
            <a:ext cx="1400810" cy="961008"/>
          </a:xfrm>
          <a:prstGeom prst="trapezoid">
            <a:avLst/>
          </a:prstGeom>
          <a:solidFill>
            <a:srgbClr val="EE853E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3" name="Immagine 2">
            <a:extLst>
              <a:ext uri="{FF2B5EF4-FFF2-40B4-BE49-F238E27FC236}">
                <a16:creationId xmlns:a16="http://schemas.microsoft.com/office/drawing/2014/main" id="{3BAA85E5-13C5-4ECE-919B-AD9B69B00A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9421"/>
            <a:ext cx="5298758" cy="2211558"/>
          </a:xfrm>
          <a:prstGeom prst="rect">
            <a:avLst/>
          </a:pr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AD5AC667-F52E-4498-8317-F89A9F55C73C}"/>
              </a:ext>
            </a:extLst>
          </p:cNvPr>
          <p:cNvSpPr txBox="1"/>
          <p:nvPr/>
        </p:nvSpPr>
        <p:spPr>
          <a:xfrm>
            <a:off x="5397623" y="2289421"/>
            <a:ext cx="643631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/>
              <a:t>Come facciamo a calcolare l’area di questa figura?  Facile, due mezzi quadretti equivalgono a un quadretto intero.</a:t>
            </a:r>
          </a:p>
        </p:txBody>
      </p:sp>
      <p:sp>
        <p:nvSpPr>
          <p:cNvPr id="8" name="Triangolo rettangolo 7">
            <a:extLst>
              <a:ext uri="{FF2B5EF4-FFF2-40B4-BE49-F238E27FC236}">
                <a16:creationId xmlns:a16="http://schemas.microsoft.com/office/drawing/2014/main" id="{7ED281D6-1EE9-4B09-B7D8-042400FF168C}"/>
              </a:ext>
            </a:extLst>
          </p:cNvPr>
          <p:cNvSpPr/>
          <p:nvPr/>
        </p:nvSpPr>
        <p:spPr>
          <a:xfrm>
            <a:off x="6157402" y="3941685"/>
            <a:ext cx="553375" cy="546006"/>
          </a:xfrm>
          <a:prstGeom prst="rtTriangl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Triangolo rettangolo 8">
            <a:extLst>
              <a:ext uri="{FF2B5EF4-FFF2-40B4-BE49-F238E27FC236}">
                <a16:creationId xmlns:a16="http://schemas.microsoft.com/office/drawing/2014/main" id="{A93D9A4F-9343-4E06-A84A-BC7567BD88D3}"/>
              </a:ext>
            </a:extLst>
          </p:cNvPr>
          <p:cNvSpPr/>
          <p:nvPr/>
        </p:nvSpPr>
        <p:spPr>
          <a:xfrm>
            <a:off x="7165758" y="3941685"/>
            <a:ext cx="553375" cy="546006"/>
          </a:xfrm>
          <a:prstGeom prst="rtTriangle">
            <a:avLst/>
          </a:prstGeom>
          <a:solidFill>
            <a:srgbClr val="FF0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>
            <a:extLst>
              <a:ext uri="{FF2B5EF4-FFF2-40B4-BE49-F238E27FC236}">
                <a16:creationId xmlns:a16="http://schemas.microsoft.com/office/drawing/2014/main" id="{5A281269-7039-4C39-9AAE-84BFC47E6A75}"/>
              </a:ext>
            </a:extLst>
          </p:cNvPr>
          <p:cNvSpPr/>
          <p:nvPr/>
        </p:nvSpPr>
        <p:spPr>
          <a:xfrm>
            <a:off x="9516861" y="3954973"/>
            <a:ext cx="630315" cy="54600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a destra 10">
            <a:extLst>
              <a:ext uri="{FF2B5EF4-FFF2-40B4-BE49-F238E27FC236}">
                <a16:creationId xmlns:a16="http://schemas.microsoft.com/office/drawing/2014/main" id="{BE932C09-D696-4AB9-BA84-ECB0EE57A4C0}"/>
              </a:ext>
            </a:extLst>
          </p:cNvPr>
          <p:cNvSpPr/>
          <p:nvPr/>
        </p:nvSpPr>
        <p:spPr>
          <a:xfrm>
            <a:off x="8174113" y="4125012"/>
            <a:ext cx="887767" cy="371992"/>
          </a:xfrm>
          <a:prstGeom prst="rightArrow">
            <a:avLst/>
          </a:prstGeom>
          <a:solidFill>
            <a:schemeClr val="tx1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16994717-D597-4A93-83D0-E61F1B0D143B}"/>
              </a:ext>
            </a:extLst>
          </p:cNvPr>
          <p:cNvSpPr txBox="1"/>
          <p:nvPr/>
        </p:nvSpPr>
        <p:spPr>
          <a:xfrm>
            <a:off x="310718" y="4882718"/>
            <a:ext cx="102181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/>
              <a:t>Ora possiamo calcolare l’area di questo trapezio che è di 21 quadretti.</a:t>
            </a:r>
          </a:p>
          <a:p>
            <a:r>
              <a:rPr lang="it-IT" sz="2800" b="1" dirty="0"/>
              <a:t>Bravi divertiamoci adesso a misurare altre aree e in tecnologia (guarda il video ) e prova a disegnare con riga e squadra delle linee.</a:t>
            </a:r>
          </a:p>
          <a:p>
            <a:endParaRPr lang="it-IT" sz="2800" b="1" dirty="0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9C90AD8A-5A2D-41D4-8DC0-CEF19FCD8AA5}"/>
              </a:ext>
            </a:extLst>
          </p:cNvPr>
          <p:cNvSpPr txBox="1"/>
          <p:nvPr/>
        </p:nvSpPr>
        <p:spPr>
          <a:xfrm>
            <a:off x="310718" y="6155178"/>
            <a:ext cx="118099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200" b="1" dirty="0">
                <a:solidFill>
                  <a:srgbClr val="FF0000"/>
                </a:solidFill>
              </a:rPr>
              <a:t>Completa sul libro a Pag. 99 e 165                                                                                     </a:t>
            </a:r>
            <a:r>
              <a:rPr lang="it-IT" sz="3200" b="1" u="sng" dirty="0">
                <a:solidFill>
                  <a:srgbClr val="FF0000"/>
                </a:solidFill>
              </a:rPr>
              <a:t>Buon lavoro</a:t>
            </a:r>
          </a:p>
          <a:p>
            <a:r>
              <a:rPr lang="it-IT" sz="3200" b="1" dirty="0">
                <a:solidFill>
                  <a:srgbClr val="FF0000"/>
                </a:solidFill>
              </a:rPr>
              <a:t>                                                                     </a:t>
            </a:r>
          </a:p>
        </p:txBody>
      </p:sp>
      <p:pic>
        <p:nvPicPr>
          <p:cNvPr id="2" name="Audio registrato">
            <a:hlinkClick r:id="" action="ppaction://media"/>
            <a:extLst>
              <a:ext uri="{FF2B5EF4-FFF2-40B4-BE49-F238E27FC236}">
                <a16:creationId xmlns:a16="http://schemas.microsoft.com/office/drawing/2014/main" id="{8540D97B-B71B-4F16-B38A-EA8EB7482A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109533" y="58503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806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0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lementi multimediali online 3" title="L'area dei poligoni">
            <a:hlinkClick r:id="" action="ppaction://media"/>
            <a:extLst>
              <a:ext uri="{FF2B5EF4-FFF2-40B4-BE49-F238E27FC236}">
                <a16:creationId xmlns:a16="http://schemas.microsoft.com/office/drawing/2014/main" id="{6104337F-E10C-44B8-A6C5-A836EAAA419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5804170" y="1794057"/>
            <a:ext cx="4829782" cy="3334745"/>
          </a:xfrm>
          <a:prstGeom prst="rect">
            <a:avLst/>
          </a:prstGeom>
        </p:spPr>
      </p:pic>
      <p:sp>
        <p:nvSpPr>
          <p:cNvPr id="5" name="Rettangolo 4">
            <a:extLst>
              <a:ext uri="{FF2B5EF4-FFF2-40B4-BE49-F238E27FC236}">
                <a16:creationId xmlns:a16="http://schemas.microsoft.com/office/drawing/2014/main" id="{849A2CC2-4DF5-4D7F-B0DE-434119777225}"/>
              </a:ext>
            </a:extLst>
          </p:cNvPr>
          <p:cNvSpPr/>
          <p:nvPr/>
        </p:nvSpPr>
        <p:spPr>
          <a:xfrm rot="3031643">
            <a:off x="223581" y="2088533"/>
            <a:ext cx="837589" cy="1125082"/>
          </a:xfrm>
          <a:prstGeom prst="rect">
            <a:avLst/>
          </a:prstGeom>
          <a:solidFill>
            <a:srgbClr val="FF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Triangolo isoscele 5">
            <a:extLst>
              <a:ext uri="{FF2B5EF4-FFF2-40B4-BE49-F238E27FC236}">
                <a16:creationId xmlns:a16="http://schemas.microsoft.com/office/drawing/2014/main" id="{5027E3D0-04C7-4014-98EC-4C9F46EE62F7}"/>
              </a:ext>
            </a:extLst>
          </p:cNvPr>
          <p:cNvSpPr/>
          <p:nvPr/>
        </p:nvSpPr>
        <p:spPr>
          <a:xfrm>
            <a:off x="2056604" y="0"/>
            <a:ext cx="1361872" cy="1655453"/>
          </a:xfrm>
          <a:prstGeom prst="triangle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>
            <a:extLst>
              <a:ext uri="{FF2B5EF4-FFF2-40B4-BE49-F238E27FC236}">
                <a16:creationId xmlns:a16="http://schemas.microsoft.com/office/drawing/2014/main" id="{2C924152-EDF9-4757-8F8B-D7664B9E9DE3}"/>
              </a:ext>
            </a:extLst>
          </p:cNvPr>
          <p:cNvSpPr/>
          <p:nvPr/>
        </p:nvSpPr>
        <p:spPr>
          <a:xfrm rot="19706819">
            <a:off x="10951717" y="5176286"/>
            <a:ext cx="922518" cy="1475133"/>
          </a:xfrm>
          <a:prstGeom prst="rect">
            <a:avLst/>
          </a:prstGeom>
          <a:solidFill>
            <a:schemeClr val="accent5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Pentagono 7">
            <a:extLst>
              <a:ext uri="{FF2B5EF4-FFF2-40B4-BE49-F238E27FC236}">
                <a16:creationId xmlns:a16="http://schemas.microsoft.com/office/drawing/2014/main" id="{533547C2-87AE-4350-93E8-36E6321951E6}"/>
              </a:ext>
            </a:extLst>
          </p:cNvPr>
          <p:cNvSpPr/>
          <p:nvPr/>
        </p:nvSpPr>
        <p:spPr>
          <a:xfrm>
            <a:off x="0" y="5221219"/>
            <a:ext cx="1526523" cy="1385266"/>
          </a:xfrm>
          <a:prstGeom prst="pentagon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Esagono 8">
            <a:extLst>
              <a:ext uri="{FF2B5EF4-FFF2-40B4-BE49-F238E27FC236}">
                <a16:creationId xmlns:a16="http://schemas.microsoft.com/office/drawing/2014/main" id="{41E65728-ADAE-4DA9-97F6-0F21D7F8B282}"/>
              </a:ext>
            </a:extLst>
          </p:cNvPr>
          <p:cNvSpPr/>
          <p:nvPr/>
        </p:nvSpPr>
        <p:spPr>
          <a:xfrm>
            <a:off x="10665477" y="1935239"/>
            <a:ext cx="1412229" cy="1357483"/>
          </a:xfrm>
          <a:prstGeom prst="hexagon">
            <a:avLst/>
          </a:prstGeom>
          <a:solidFill>
            <a:srgbClr val="C00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Trapezio 9">
            <a:extLst>
              <a:ext uri="{FF2B5EF4-FFF2-40B4-BE49-F238E27FC236}">
                <a16:creationId xmlns:a16="http://schemas.microsoft.com/office/drawing/2014/main" id="{685396D2-EBBF-4690-8337-2AD974959E15}"/>
              </a:ext>
            </a:extLst>
          </p:cNvPr>
          <p:cNvSpPr/>
          <p:nvPr/>
        </p:nvSpPr>
        <p:spPr>
          <a:xfrm rot="19511566">
            <a:off x="9138139" y="151122"/>
            <a:ext cx="1573892" cy="1041280"/>
          </a:xfrm>
          <a:prstGeom prst="trapezoid">
            <a:avLst/>
          </a:prstGeom>
          <a:solidFill>
            <a:srgbClr val="EE853E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8195854-B465-4DDD-A85B-6078ACE33204}"/>
              </a:ext>
            </a:extLst>
          </p:cNvPr>
          <p:cNvSpPr txBox="1"/>
          <p:nvPr/>
        </p:nvSpPr>
        <p:spPr>
          <a:xfrm>
            <a:off x="3880511" y="97680"/>
            <a:ext cx="6157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b="1" dirty="0">
                <a:solidFill>
                  <a:srgbClr val="FF0000"/>
                </a:solidFill>
              </a:rPr>
              <a:t>SEGUI I VIDEO DA YOUTUBE</a:t>
            </a: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F4701D2B-2B6A-408F-98E4-C879938A3D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688" y="-254064"/>
            <a:ext cx="1561063" cy="1561063"/>
          </a:xfrm>
          <a:prstGeom prst="rect">
            <a:avLst/>
          </a:prstGeom>
        </p:spPr>
      </p:pic>
      <p:sp>
        <p:nvSpPr>
          <p:cNvPr id="14" name="Freccia in giù 13">
            <a:extLst>
              <a:ext uri="{FF2B5EF4-FFF2-40B4-BE49-F238E27FC236}">
                <a16:creationId xmlns:a16="http://schemas.microsoft.com/office/drawing/2014/main" id="{9B36B86A-E740-4D4B-A80E-E9303EDA7CCA}"/>
              </a:ext>
            </a:extLst>
          </p:cNvPr>
          <p:cNvSpPr/>
          <p:nvPr/>
        </p:nvSpPr>
        <p:spPr>
          <a:xfrm>
            <a:off x="5804170" y="805566"/>
            <a:ext cx="583659" cy="827727"/>
          </a:xfrm>
          <a:prstGeom prst="downArrow">
            <a:avLst/>
          </a:prstGeom>
          <a:solidFill>
            <a:srgbClr val="FF00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Elementi multimediali online 1" title="Uso riga e squadra">
            <a:hlinkClick r:id="" action="ppaction://media"/>
            <a:extLst>
              <a:ext uri="{FF2B5EF4-FFF2-40B4-BE49-F238E27FC236}">
                <a16:creationId xmlns:a16="http://schemas.microsoft.com/office/drawing/2014/main" id="{8433D0BE-E0D0-4F38-828E-C683EE8D9DC8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9"/>
          <a:stretch>
            <a:fillRect/>
          </a:stretch>
        </p:blipFill>
        <p:spPr>
          <a:xfrm>
            <a:off x="1222223" y="1816217"/>
            <a:ext cx="4581947" cy="3312585"/>
          </a:xfrm>
          <a:prstGeom prst="rect">
            <a:avLst/>
          </a:prstGeom>
        </p:spPr>
      </p:pic>
      <p:pic>
        <p:nvPicPr>
          <p:cNvPr id="3" name="Audio registrato">
            <a:hlinkClick r:id="" action="ppaction://media"/>
            <a:extLst>
              <a:ext uri="{FF2B5EF4-FFF2-40B4-BE49-F238E27FC236}">
                <a16:creationId xmlns:a16="http://schemas.microsoft.com/office/drawing/2014/main" id="{5BA5A403-3EFC-41C0-8DF2-16D47C19007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635557" y="54428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992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4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1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ketchyVTI">
  <a:themeElements>
    <a:clrScheme name="AnalogousFromDarkSeedLeftStep">
      <a:dk1>
        <a:srgbClr val="000000"/>
      </a:dk1>
      <a:lt1>
        <a:srgbClr val="FFFFFF"/>
      </a:lt1>
      <a:dk2>
        <a:srgbClr val="242E41"/>
      </a:dk2>
      <a:lt2>
        <a:srgbClr val="E2E8E4"/>
      </a:lt2>
      <a:accent1>
        <a:srgbClr val="E729A8"/>
      </a:accent1>
      <a:accent2>
        <a:srgbClr val="C517D5"/>
      </a:accent2>
      <a:accent3>
        <a:srgbClr val="8829E7"/>
      </a:accent3>
      <a:accent4>
        <a:srgbClr val="4D41DC"/>
      </a:accent4>
      <a:accent5>
        <a:srgbClr val="2968E7"/>
      </a:accent5>
      <a:accent6>
        <a:srgbClr val="17A6D5"/>
      </a:accent6>
      <a:hlink>
        <a:srgbClr val="5E70C9"/>
      </a:hlink>
      <a:folHlink>
        <a:srgbClr val="7F7F7F"/>
      </a:folHlink>
    </a:clrScheme>
    <a:fontScheme name="Sketchy_SerifHand">
      <a:majorFont>
        <a:latin typeface="The Serif Hand Black"/>
        <a:ea typeface=""/>
        <a:cs typeface=""/>
      </a:majorFont>
      <a:minorFont>
        <a:latin typeface="The Ha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ketchyVTI" id="{A6D2C935-A6E4-4DD9-BCC5-5AE2504DB8EA}" vid="{F0754072-50B6-4C01-B911-67246C9F58D2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212</Words>
  <Application>Microsoft Office PowerPoint</Application>
  <PresentationFormat>Widescreen</PresentationFormat>
  <Paragraphs>27</Paragraphs>
  <Slides>6</Slides>
  <Notes>1</Notes>
  <HiddenSlides>0</HiddenSlides>
  <MMClips>7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6</vt:i4>
      </vt:variant>
    </vt:vector>
  </HeadingPairs>
  <TitlesOfParts>
    <vt:vector size="11" baseType="lpstr">
      <vt:lpstr>Arial</vt:lpstr>
      <vt:lpstr>Calibri</vt:lpstr>
      <vt:lpstr>The Hand</vt:lpstr>
      <vt:lpstr>The Serif Hand Black</vt:lpstr>
      <vt:lpstr>SketchyVTI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Raffaella</dc:creator>
  <cp:lastModifiedBy>Raffaella Castiello</cp:lastModifiedBy>
  <cp:revision>23</cp:revision>
  <dcterms:created xsi:type="dcterms:W3CDTF">2020-04-28T09:23:51Z</dcterms:created>
  <dcterms:modified xsi:type="dcterms:W3CDTF">2020-04-29T10:53:21Z</dcterms:modified>
</cp:coreProperties>
</file>